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9144000"/>
  <p:notesSz cx="6858000" cy="9144000"/>
  <p:embeddedFontLst>
    <p:embeddedFont>
      <p:font typeface="Questrial"/>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Questrial-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34" name="Shape 1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40" name="Shape 1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45" name="Shape 14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51" name="Shape 15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57" name="Shape 15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93" name="Shape 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1" name="Shape 1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9" name="Shape 1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Questrial"/>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3" name="Shape 13"/>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buClr>
                <a:srgbClr val="888888"/>
              </a:buClr>
              <a:buFont typeface="Arial"/>
              <a:buNone/>
              <a:defRPr/>
            </a:lvl1pPr>
            <a:lvl2pPr indent="0" lvl="1" marL="457200" marR="0" rtl="0" algn="ctr">
              <a:spcBef>
                <a:spcPts val="560"/>
              </a:spcBef>
              <a:buClr>
                <a:srgbClr val="888888"/>
              </a:buClr>
              <a:buFont typeface="Arial"/>
              <a:buNone/>
              <a:defRPr/>
            </a:lvl2pPr>
            <a:lvl3pPr indent="0" lvl="2" marL="914400" marR="0" rtl="0" algn="ctr">
              <a:spcBef>
                <a:spcPts val="480"/>
              </a:spcBef>
              <a:buClr>
                <a:srgbClr val="888888"/>
              </a:buClr>
              <a:buFont typeface="Arial"/>
              <a:buNone/>
              <a:defRPr/>
            </a:lvl3pPr>
            <a:lvl4pPr indent="0" lvl="3" marL="1371600" marR="0" rtl="0" algn="ctr">
              <a:spcBef>
                <a:spcPts val="400"/>
              </a:spcBef>
              <a:buClr>
                <a:srgbClr val="888888"/>
              </a:buClr>
              <a:buFont typeface="Arial"/>
              <a:buNone/>
              <a:defRPr/>
            </a:lvl4pPr>
            <a:lvl5pPr indent="0" lvl="4" marL="1828800" marR="0" rtl="0" algn="ctr">
              <a:spcBef>
                <a:spcPts val="400"/>
              </a:spcBef>
              <a:buClr>
                <a:srgbClr val="888888"/>
              </a:buClr>
              <a:buFont typeface="Arial"/>
              <a:buNone/>
              <a:defRPr/>
            </a:lvl5pPr>
            <a:lvl6pPr indent="0" lvl="5" marL="2286000" marR="0" rtl="0" algn="ctr">
              <a:spcBef>
                <a:spcPts val="400"/>
              </a:spcBef>
              <a:buClr>
                <a:srgbClr val="888888"/>
              </a:buClr>
              <a:buFont typeface="Arial"/>
              <a:buNone/>
              <a:defRPr/>
            </a:lvl6pPr>
            <a:lvl7pPr indent="0" lvl="6" marL="2743200" marR="0" rtl="0" algn="ctr">
              <a:spcBef>
                <a:spcPts val="400"/>
              </a:spcBef>
              <a:buClr>
                <a:srgbClr val="888888"/>
              </a:buClr>
              <a:buFont typeface="Arial"/>
              <a:buNone/>
              <a:defRPr/>
            </a:lvl7pPr>
            <a:lvl8pPr indent="0" lvl="7" marL="3200400" marR="0" rtl="0" algn="ctr">
              <a:spcBef>
                <a:spcPts val="400"/>
              </a:spcBef>
              <a:buClr>
                <a:srgbClr val="888888"/>
              </a:buClr>
              <a:buFont typeface="Arial"/>
              <a:buNone/>
              <a:defRPr/>
            </a:lvl8pPr>
            <a:lvl9pPr indent="0" lvl="8" marL="3657600" marR="0" rtl="0" algn="ctr">
              <a:spcBef>
                <a:spcPts val="400"/>
              </a:spcBef>
              <a:buClr>
                <a:srgbClr val="888888"/>
              </a:buClr>
              <a:buFont typeface="Arial"/>
              <a:buNone/>
              <a:defRPr/>
            </a:lvl9pPr>
          </a:lstStyle>
          <a:p/>
        </p:txBody>
      </p:sp>
      <p:sp>
        <p:nvSpPr>
          <p:cNvPr id="14" name="Shape 1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 name="Shape 1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lvl="0" rtl="0" algn="ctr">
              <a:spcBef>
                <a:spcPts val="0"/>
              </a:spcBef>
              <a:buClr>
                <a:schemeClr val="dk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71" name="Shape 7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3" name="Shape 7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lvl="0" rtl="0" algn="ctr">
              <a:spcBef>
                <a:spcPts val="0"/>
              </a:spcBef>
              <a:buClr>
                <a:schemeClr val="dk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77" name="Shape 7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9" name="Shape 7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lvl="0" rtl="0" algn="ctr">
              <a:spcBef>
                <a:spcPts val="0"/>
              </a:spcBef>
              <a:buClr>
                <a:schemeClr val="dk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 name="Shape 19"/>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20" name="Shape 20"/>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5" name="Shape 25"/>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rtl="0">
              <a:spcBef>
                <a:spcPts val="0"/>
              </a:spcBef>
              <a:buClr>
                <a:srgbClr val="888888"/>
              </a:buClr>
              <a:buFont typeface="Times New Roman"/>
              <a:buNone/>
              <a:defRPr/>
            </a:lvl1pPr>
            <a:lvl2pPr indent="0" lvl="1" marL="457200" rtl="0">
              <a:spcBef>
                <a:spcPts val="0"/>
              </a:spcBef>
              <a:buClr>
                <a:srgbClr val="888888"/>
              </a:buClr>
              <a:buFont typeface="Times New Roman"/>
              <a:buNone/>
              <a:defRPr/>
            </a:lvl2pPr>
            <a:lvl3pPr indent="0" lvl="2" marL="914400" rtl="0">
              <a:spcBef>
                <a:spcPts val="0"/>
              </a:spcBef>
              <a:buClr>
                <a:srgbClr val="888888"/>
              </a:buClr>
              <a:buFont typeface="Times New Roman"/>
              <a:buNone/>
              <a:defRPr/>
            </a:lvl3pPr>
            <a:lvl4pPr indent="0" lvl="3" marL="1371600" rtl="0">
              <a:spcBef>
                <a:spcPts val="0"/>
              </a:spcBef>
              <a:buClr>
                <a:srgbClr val="888888"/>
              </a:buClr>
              <a:buFont typeface="Times New Roman"/>
              <a:buNone/>
              <a:defRPr/>
            </a:lvl4pPr>
            <a:lvl5pPr indent="0" lvl="4" marL="1828800" rtl="0">
              <a:spcBef>
                <a:spcPts val="0"/>
              </a:spcBef>
              <a:buClr>
                <a:srgbClr val="888888"/>
              </a:buClr>
              <a:buFont typeface="Times New Roman"/>
              <a:buNone/>
              <a:defRPr/>
            </a:lvl5pPr>
            <a:lvl6pPr indent="0" lvl="5" marL="2286000" rtl="0">
              <a:spcBef>
                <a:spcPts val="0"/>
              </a:spcBef>
              <a:buClr>
                <a:srgbClr val="888888"/>
              </a:buClr>
              <a:buFont typeface="Times New Roman"/>
              <a:buNone/>
              <a:defRPr/>
            </a:lvl6pPr>
            <a:lvl7pPr indent="0" lvl="6" marL="2743200" rtl="0">
              <a:spcBef>
                <a:spcPts val="0"/>
              </a:spcBef>
              <a:buClr>
                <a:srgbClr val="888888"/>
              </a:buClr>
              <a:buFont typeface="Times New Roman"/>
              <a:buNone/>
              <a:defRPr/>
            </a:lvl7pPr>
            <a:lvl8pPr indent="0" lvl="7" marL="3200400" rtl="0">
              <a:spcBef>
                <a:spcPts val="0"/>
              </a:spcBef>
              <a:buClr>
                <a:srgbClr val="888888"/>
              </a:buClr>
              <a:buFont typeface="Times New Roman"/>
              <a:buNone/>
              <a:defRPr/>
            </a:lvl8pPr>
            <a:lvl9pPr indent="0" lvl="8" marL="3657600" rtl="0">
              <a:spcBef>
                <a:spcPts val="0"/>
              </a:spcBef>
              <a:buClr>
                <a:srgbClr val="888888"/>
              </a:buClr>
              <a:buFont typeface="Times New Roman"/>
              <a:buNone/>
              <a:defRPr/>
            </a:lvl9pPr>
          </a:lstStyle>
          <a:p/>
        </p:txBody>
      </p:sp>
      <p:sp>
        <p:nvSpPr>
          <p:cNvPr id="26" name="Shape 26"/>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7" name="Shape 2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8" name="Shape 28"/>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lvl="0" rtl="0" algn="ctr">
              <a:spcBef>
                <a:spcPts val="0"/>
              </a:spcBef>
              <a:buClr>
                <a:schemeClr val="dk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1" name="Shape 31"/>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3" name="Shape 33"/>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5" name="Shape 35"/>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39" name="Shape 39"/>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41" name="Shape 41"/>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2" name="Shape 4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3" name="Shape 4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4" name="Shape 4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lvl="0" rtl="0" algn="ctr">
              <a:spcBef>
                <a:spcPts val="0"/>
              </a:spcBef>
              <a:buClr>
                <a:schemeClr val="dk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7" name="Shape 4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8" name="Shape 4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9" name="Shape 4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3" name="Shape 5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58" name="Shape 5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0" name="Shape 6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p:nvPr>
            <p:ph idx="2" type="pic"/>
          </p:nvPr>
        </p:nvSpPr>
        <p:spPr>
          <a:xfrm>
            <a:off x="1792288" y="612775"/>
            <a:ext cx="5486400" cy="4114800"/>
          </a:xfrm>
          <a:prstGeom prst="rect">
            <a:avLst/>
          </a:prstGeom>
          <a:noFill/>
          <a:ln>
            <a:noFill/>
          </a:ln>
        </p:spPr>
      </p:sp>
      <p:sp>
        <p:nvSpPr>
          <p:cNvPr id="64" name="Shape 64"/>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65" name="Shape 6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7" name="Shape 6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5D8F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Questrial"/>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Font typeface="Arial"/>
              <a:buChar char="•"/>
              <a:defRPr/>
            </a:lvl1pPr>
            <a:lvl2pPr indent="-107950" lvl="1" marL="742950" marR="0" rtl="0" algn="l">
              <a:spcBef>
                <a:spcPts val="560"/>
              </a:spcBef>
              <a:buClr>
                <a:schemeClr val="dk1"/>
              </a:buClr>
              <a:buFont typeface="Arial"/>
              <a:buChar char="–"/>
              <a:defRPr/>
            </a:lvl2pPr>
            <a:lvl3pPr indent="-76200" lvl="2" marL="1143000" marR="0" rtl="0" algn="l">
              <a:spcBef>
                <a:spcPts val="480"/>
              </a:spcBef>
              <a:buClr>
                <a:schemeClr val="dk1"/>
              </a:buClr>
              <a:buFont typeface="Arial"/>
              <a:buChar char="•"/>
              <a:defRPr/>
            </a:lvl3pPr>
            <a:lvl4pPr indent="-101600" lvl="3" marL="1600200" marR="0" rtl="0" algn="l">
              <a:spcBef>
                <a:spcPts val="400"/>
              </a:spcBef>
              <a:buClr>
                <a:schemeClr val="dk1"/>
              </a:buClr>
              <a:buFont typeface="Arial"/>
              <a:buChar char="–"/>
              <a:defRPr/>
            </a:lvl4pPr>
            <a:lvl5pPr indent="-101600" lvl="4" marL="2057400" marR="0" rtl="0" algn="l">
              <a:spcBef>
                <a:spcPts val="400"/>
              </a:spcBef>
              <a:buClr>
                <a:schemeClr val="dk1"/>
              </a:buClr>
              <a:buFont typeface="Arial"/>
              <a:buChar char="»"/>
              <a:defRPr/>
            </a:lvl5pPr>
            <a:lvl6pPr indent="-101600" lvl="5" marL="2514600" marR="0" rtl="0" algn="l">
              <a:spcBef>
                <a:spcPts val="400"/>
              </a:spcBef>
              <a:buClr>
                <a:schemeClr val="dk1"/>
              </a:buClr>
              <a:buFont typeface="Arial"/>
              <a:buChar char="•"/>
              <a:defRPr/>
            </a:lvl6pPr>
            <a:lvl7pPr indent="-101600" lvl="6" marL="2971800" marR="0" rtl="0" algn="l">
              <a:spcBef>
                <a:spcPts val="400"/>
              </a:spcBef>
              <a:buClr>
                <a:schemeClr val="dk1"/>
              </a:buClr>
              <a:buFont typeface="Arial"/>
              <a:buChar char="•"/>
              <a:defRPr/>
            </a:lvl7pPr>
            <a:lvl8pPr indent="-101600" lvl="7" marL="3429000" marR="0" rtl="0" algn="l">
              <a:spcBef>
                <a:spcPts val="400"/>
              </a:spcBef>
              <a:buClr>
                <a:schemeClr val="dk1"/>
              </a:buClr>
              <a:buFont typeface="Arial"/>
              <a:buChar char="•"/>
              <a:defRPr/>
            </a:lvl8pPr>
            <a:lvl9pPr indent="-101600" lvl="8" marL="3886200" marR="0" rtl="0" algn="l">
              <a:spcBef>
                <a:spcPts val="400"/>
              </a:spcBef>
              <a:buClr>
                <a:schemeClr val="dk1"/>
              </a:buClr>
              <a:buFont typeface="Arial"/>
              <a:buChar char="•"/>
              <a:defRPr/>
            </a:lvl9pPr>
          </a:lstStyle>
          <a:p/>
        </p:txBody>
      </p:sp>
      <p:sp>
        <p:nvSpPr>
          <p:cNvPr id="8" name="Shape 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 name="Shape 1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3">
            <a:alphaModFix/>
          </a:blip>
          <a:stretch>
            <a:fillRect b="0" l="-3999" r="-3999" t="0"/>
          </a:stretch>
        </a:blipFill>
      </p:bgPr>
    </p:bg>
    <p:spTree>
      <p:nvGrpSpPr>
        <p:cNvPr id="83" name="Shape 83"/>
        <p:cNvGrpSpPr/>
        <p:nvPr/>
      </p:nvGrpSpPr>
      <p:grpSpPr>
        <a:xfrm>
          <a:off x="0" y="0"/>
          <a:ext cx="0" cy="0"/>
          <a:chOff x="0" y="0"/>
          <a:chExt cx="0" cy="0"/>
        </a:xfrm>
      </p:grpSpPr>
      <p:sp>
        <p:nvSpPr>
          <p:cNvPr id="84" name="Shape 84"/>
          <p:cNvSpPr txBox="1"/>
          <p:nvPr>
            <p:ph type="ctrTitle"/>
          </p:nvPr>
        </p:nvSpPr>
        <p:spPr>
          <a:xfrm>
            <a:off x="762000" y="1676400"/>
            <a:ext cx="7772400" cy="1470025"/>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1" i="0" lang="en-US" sz="6000" u="none" cap="none" strike="noStrike">
                <a:solidFill>
                  <a:schemeClr val="dk1"/>
                </a:solidFill>
                <a:latin typeface="Questrial"/>
                <a:ea typeface="Questrial"/>
                <a:cs typeface="Questrial"/>
                <a:sym typeface="Questrial"/>
              </a:rPr>
              <a:t>Notes: Water Quality</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0" i="0" lang="en-US" sz="3950" u="none" cap="none" strike="noStrike">
                <a:solidFill>
                  <a:schemeClr val="dk1"/>
                </a:solidFill>
                <a:latin typeface="Questrial"/>
                <a:ea typeface="Questrial"/>
                <a:cs typeface="Questrial"/>
                <a:sym typeface="Questrial"/>
              </a:rPr>
              <a:t>Nitrate and Phosphorous Concentration</a:t>
            </a:r>
          </a:p>
        </p:txBody>
      </p:sp>
      <p:sp>
        <p:nvSpPr>
          <p:cNvPr id="137" name="Shape 137"/>
          <p:cNvSpPr txBox="1"/>
          <p:nvPr>
            <p:ph idx="1" type="body"/>
          </p:nvPr>
        </p:nvSpPr>
        <p:spPr>
          <a:xfrm>
            <a:off x="228600" y="1600200"/>
            <a:ext cx="8763000" cy="5105400"/>
          </a:xfrm>
          <a:prstGeom prst="rect">
            <a:avLst/>
          </a:prstGeom>
          <a:noFill/>
          <a:ln>
            <a:noFill/>
          </a:ln>
        </p:spPr>
        <p:txBody>
          <a:bodyPr anchorCtr="0" anchor="t" bIns="45700" lIns="91425" rIns="91425" wrap="square" tIns="45700">
            <a:noAutofit/>
          </a:bodyPr>
          <a:lstStyle/>
          <a:p>
            <a:pPr indent="-342900" lvl="0" marL="342900" marR="0" rtl="0" algn="l">
              <a:lnSpc>
                <a:spcPct val="80000"/>
              </a:lnSpc>
              <a:spcBef>
                <a:spcPts val="0"/>
              </a:spcBef>
              <a:buClr>
                <a:schemeClr val="dk1"/>
              </a:buClr>
              <a:buSzPct val="98333"/>
              <a:buFont typeface="Arial"/>
              <a:buChar char="•"/>
            </a:pPr>
            <a:r>
              <a:rPr b="0" i="0" lang="en-US" sz="2950" u="none" cap="none" strike="noStrike">
                <a:solidFill>
                  <a:schemeClr val="dk1"/>
                </a:solidFill>
                <a:latin typeface="Times New Roman"/>
                <a:ea typeface="Times New Roman"/>
                <a:cs typeface="Times New Roman"/>
                <a:sym typeface="Times New Roman"/>
              </a:rPr>
              <a:t>Plants need nitrates and phosphorus to grow</a:t>
            </a:r>
          </a:p>
          <a:p>
            <a:pPr indent="-342900" lvl="0" marL="342900" marR="0" rtl="0" algn="l">
              <a:lnSpc>
                <a:spcPct val="80000"/>
              </a:lnSpc>
              <a:spcBef>
                <a:spcPts val="590"/>
              </a:spcBef>
              <a:buClr>
                <a:srgbClr val="7030A0"/>
              </a:buClr>
              <a:buSzPct val="98333"/>
              <a:buFont typeface="Arial"/>
              <a:buChar char="•"/>
            </a:pPr>
            <a:r>
              <a:rPr b="1" i="0" lang="en-US" sz="2950" u="none" cap="none" strike="noStrike">
                <a:solidFill>
                  <a:srgbClr val="7030A0"/>
                </a:solidFill>
                <a:latin typeface="Times New Roman"/>
                <a:ea typeface="Times New Roman"/>
                <a:cs typeface="Times New Roman"/>
                <a:sym typeface="Times New Roman"/>
              </a:rPr>
              <a:t>Increased nitrates = increased algae growth</a:t>
            </a:r>
            <a:r>
              <a:rPr b="0" i="0" lang="en-US" sz="2950" u="none" cap="none" strike="noStrike">
                <a:solidFill>
                  <a:schemeClr val="dk1"/>
                </a:solidFill>
                <a:latin typeface="Times New Roman"/>
                <a:ea typeface="Times New Roman"/>
                <a:cs typeface="Times New Roman"/>
                <a:sym typeface="Times New Roman"/>
              </a:rPr>
              <a:t>. Too much algae growth can lead to less oxygen in the water and kill other organisms</a:t>
            </a:r>
          </a:p>
          <a:p>
            <a:pPr indent="-342900" lvl="0" marL="342900" marR="0" rtl="0" algn="l">
              <a:lnSpc>
                <a:spcPct val="80000"/>
              </a:lnSpc>
              <a:spcBef>
                <a:spcPts val="590"/>
              </a:spcBef>
              <a:buClr>
                <a:schemeClr val="dk1"/>
              </a:buClr>
              <a:buSzPct val="98333"/>
              <a:buFont typeface="Arial"/>
              <a:buChar char="•"/>
            </a:pPr>
            <a:r>
              <a:rPr b="0" i="0" lang="en-US" sz="2950" u="none" cap="none" strike="noStrike">
                <a:solidFill>
                  <a:schemeClr val="dk1"/>
                </a:solidFill>
                <a:latin typeface="Times New Roman"/>
                <a:ea typeface="Times New Roman"/>
                <a:cs typeface="Times New Roman"/>
                <a:sym typeface="Times New Roman"/>
              </a:rPr>
              <a:t>High levels can be toxic to humans, especially infants. Healthy levels are below 1mg/L</a:t>
            </a:r>
          </a:p>
          <a:p>
            <a:pPr indent="-342900" lvl="0" marL="342900" marR="0" rtl="0" algn="l">
              <a:lnSpc>
                <a:spcPct val="80000"/>
              </a:lnSpc>
              <a:spcBef>
                <a:spcPts val="590"/>
              </a:spcBef>
              <a:buClr>
                <a:schemeClr val="dk1"/>
              </a:buClr>
              <a:buSzPct val="98333"/>
              <a:buFont typeface="Arial"/>
              <a:buChar char="•"/>
            </a:pPr>
            <a:r>
              <a:rPr b="0" i="0" lang="en-US" sz="2950" u="none" cap="none" strike="noStrike">
                <a:solidFill>
                  <a:schemeClr val="dk1"/>
                </a:solidFill>
                <a:latin typeface="Times New Roman"/>
                <a:ea typeface="Times New Roman"/>
                <a:cs typeface="Times New Roman"/>
                <a:sym typeface="Times New Roman"/>
              </a:rPr>
              <a:t>The major sources of nitrates in surface water include runoff contaminated with fertilizers, septic tank leakage, and sewage.  Phosphates, on the other hand, usually enter waterways from human and animal waste, laundry, cleaning, and industrial waste.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pic>
        <p:nvPicPr>
          <p:cNvPr descr="platy and neons.JPG" id="142" name="Shape 142"/>
          <p:cNvPicPr preferRelativeResize="0"/>
          <p:nvPr>
            <p:ph idx="1" type="body"/>
          </p:nvPr>
        </p:nvPicPr>
        <p:blipFill rotWithShape="1">
          <a:blip r:embed="rId3">
            <a:alphaModFix/>
          </a:blip>
          <a:srcRect b="0" l="0" r="0" t="0"/>
          <a:stretch/>
        </p:blipFill>
        <p:spPr>
          <a:xfrm>
            <a:off x="762000" y="609600"/>
            <a:ext cx="7538509" cy="565388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457200" y="0"/>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0" i="0" lang="en-US" sz="4400" u="none" cap="none" strike="noStrike">
                <a:solidFill>
                  <a:schemeClr val="dk1"/>
                </a:solidFill>
                <a:latin typeface="Questrial"/>
                <a:ea typeface="Questrial"/>
                <a:cs typeface="Questrial"/>
                <a:sym typeface="Questrial"/>
              </a:rPr>
              <a:t>Turbidity</a:t>
            </a:r>
          </a:p>
        </p:txBody>
      </p:sp>
      <p:sp>
        <p:nvSpPr>
          <p:cNvPr id="148" name="Shape 148"/>
          <p:cNvSpPr txBox="1"/>
          <p:nvPr>
            <p:ph idx="1" type="body"/>
          </p:nvPr>
        </p:nvSpPr>
        <p:spPr>
          <a:xfrm>
            <a:off x="152400" y="1066800"/>
            <a:ext cx="8991600" cy="5638800"/>
          </a:xfrm>
          <a:prstGeom prst="rect">
            <a:avLst/>
          </a:prstGeom>
          <a:noFill/>
          <a:ln>
            <a:noFill/>
          </a:ln>
        </p:spPr>
        <p:txBody>
          <a:bodyPr anchorCtr="0" anchor="t" bIns="45700" lIns="91425" rIns="91425" wrap="square" tIns="45700">
            <a:noAutofit/>
          </a:bodyPr>
          <a:lstStyle/>
          <a:p>
            <a:pPr indent="-342900" lvl="0" marL="342900" marR="0" rtl="0" algn="l">
              <a:lnSpc>
                <a:spcPct val="80000"/>
              </a:lnSpc>
              <a:spcBef>
                <a:spcPts val="0"/>
              </a:spcBef>
              <a:buClr>
                <a:srgbClr val="0070C0"/>
              </a:buClr>
              <a:buSzPct val="100000"/>
              <a:buFont typeface="Arial"/>
              <a:buChar char="•"/>
            </a:pPr>
            <a:r>
              <a:rPr b="1" i="0" lang="en-US" sz="2500" u="none" cap="none" strike="noStrike">
                <a:solidFill>
                  <a:srgbClr val="0070C0"/>
                </a:solidFill>
                <a:latin typeface="Times New Roman"/>
                <a:ea typeface="Times New Roman"/>
                <a:cs typeface="Times New Roman"/>
                <a:sym typeface="Times New Roman"/>
              </a:rPr>
              <a:t>How clear the water is—more sediment = less clear = more turbid</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All water has some turbidity</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Humans need pure, clear water for everyday tasks.</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Turbidity is caused by erosion, runoff, and pollution.</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Turbid water can contain sand, silt, clay, plankton, industrial wastes, sewage, lead, and bacteria/viruses.</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Too much sediment can be harmful to living organisms—can smother fish eggs, change temperature; many fish and other organisms need clearer water to spot their prey; decreases light penetration, which is harmful to plants that use sunlight for photosynthesis.</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In bodies of water, high turbidity can lead to increased water temperatures, low dissolved oxygen, and even physical problems for aquatic organisms.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533400" y="152400"/>
            <a:ext cx="8229600" cy="884238"/>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0" i="0" lang="en-US" sz="4400" u="none" cap="none" strike="noStrike">
                <a:solidFill>
                  <a:schemeClr val="dk1"/>
                </a:solidFill>
                <a:latin typeface="Questrial"/>
                <a:ea typeface="Questrial"/>
                <a:cs typeface="Questrial"/>
                <a:sym typeface="Questrial"/>
              </a:rPr>
              <a:t>Bioindicators</a:t>
            </a:r>
          </a:p>
        </p:txBody>
      </p:sp>
      <p:sp>
        <p:nvSpPr>
          <p:cNvPr id="154" name="Shape 154"/>
          <p:cNvSpPr txBox="1"/>
          <p:nvPr>
            <p:ph idx="1" type="body"/>
          </p:nvPr>
        </p:nvSpPr>
        <p:spPr>
          <a:xfrm>
            <a:off x="152400" y="990600"/>
            <a:ext cx="8991600" cy="5867400"/>
          </a:xfrm>
          <a:prstGeom prst="rect">
            <a:avLst/>
          </a:prstGeom>
          <a:noFill/>
          <a:ln>
            <a:noFill/>
          </a:ln>
        </p:spPr>
        <p:txBody>
          <a:bodyPr anchorCtr="0" anchor="t" bIns="45700" lIns="91425" rIns="91425" wrap="square" tIns="45700">
            <a:noAutofit/>
          </a:bodyPr>
          <a:lstStyle/>
          <a:p>
            <a:pPr indent="-342900" lvl="0" marL="342900" marR="0" rtl="0" algn="l">
              <a:lnSpc>
                <a:spcPct val="80000"/>
              </a:lnSpc>
              <a:spcBef>
                <a:spcPts val="0"/>
              </a:spcBef>
              <a:buClr>
                <a:srgbClr val="0070C0"/>
              </a:buClr>
              <a:buSzPct val="100000"/>
              <a:buFont typeface="Arial"/>
              <a:buChar char="•"/>
            </a:pPr>
            <a:r>
              <a:rPr b="1" i="0" lang="en-US" sz="2700" u="none" cap="none" strike="noStrike">
                <a:solidFill>
                  <a:srgbClr val="0070C0"/>
                </a:solidFill>
                <a:latin typeface="Times New Roman"/>
                <a:ea typeface="Times New Roman"/>
                <a:cs typeface="Times New Roman"/>
                <a:sym typeface="Times New Roman"/>
              </a:rPr>
              <a:t>Bioindicators: Organisms that we can look at to help determine the health of a body of water.</a:t>
            </a:r>
          </a:p>
          <a:p>
            <a:pPr indent="-342900" lvl="0" marL="342900" marR="0" rtl="0" algn="l">
              <a:lnSpc>
                <a:spcPct val="80000"/>
              </a:lnSpc>
              <a:spcBef>
                <a:spcPts val="540"/>
              </a:spcBef>
              <a:buClr>
                <a:schemeClr val="dk1"/>
              </a:buClr>
              <a:buSzPct val="100000"/>
              <a:buFont typeface="Arial"/>
              <a:buChar char="•"/>
            </a:pPr>
            <a:r>
              <a:rPr b="0" i="0" lang="en-US" sz="2700" u="none" cap="none" strike="noStrike">
                <a:solidFill>
                  <a:schemeClr val="dk1"/>
                </a:solidFill>
                <a:latin typeface="Times New Roman"/>
                <a:ea typeface="Times New Roman"/>
                <a:cs typeface="Times New Roman"/>
                <a:sym typeface="Times New Roman"/>
              </a:rPr>
              <a:t>Scientists can look at macroinvertebrates—stoneflies, worms, mosquitoes, beetles, etc. Macroinvertebrates are easy for people to collect and identify. </a:t>
            </a:r>
          </a:p>
          <a:p>
            <a:pPr indent="-342900" lvl="0" marL="342900" marR="0" rtl="0" algn="l">
              <a:lnSpc>
                <a:spcPct val="80000"/>
              </a:lnSpc>
              <a:spcBef>
                <a:spcPts val="540"/>
              </a:spcBef>
              <a:buClr>
                <a:schemeClr val="dk1"/>
              </a:buClr>
              <a:buSzPct val="100000"/>
              <a:buFont typeface="Arial"/>
              <a:buChar char="•"/>
            </a:pPr>
            <a:r>
              <a:rPr b="0" i="0" lang="en-US" sz="2700" u="none" cap="none" strike="noStrike">
                <a:solidFill>
                  <a:schemeClr val="dk1"/>
                </a:solidFill>
                <a:latin typeface="Times New Roman"/>
                <a:ea typeface="Times New Roman"/>
                <a:cs typeface="Times New Roman"/>
                <a:sym typeface="Times New Roman"/>
              </a:rPr>
              <a:t>The presence, condition, and numbers of the types of fish, insects, algae, plants and other aquatic life provide accurate information about the health of a water system. Because many macroinvertebrates are sensitive to pollution in water, they are a good indicator of whether or not a body of water is livable.  Good water quality is indicated by a variety of macroinvertebrates.  Poor water quality is indicated by a few of one type of macroinvertebrates in one place. </a:t>
            </a:r>
          </a:p>
          <a:p>
            <a:pPr indent="-342900" lvl="0" marL="342900" marR="0" rtl="0" algn="l">
              <a:lnSpc>
                <a:spcPct val="80000"/>
              </a:lnSpc>
              <a:spcBef>
                <a:spcPts val="540"/>
              </a:spcBef>
              <a:buClr>
                <a:schemeClr val="dk1"/>
              </a:buClr>
              <a:buSzPct val="100000"/>
              <a:buFont typeface="Arial"/>
              <a:buChar char="•"/>
            </a:pPr>
            <a:r>
              <a:rPr b="0" i="0" lang="en-US" sz="2700" u="none" cap="none" strike="noStrike">
                <a:solidFill>
                  <a:schemeClr val="dk1"/>
                </a:solidFill>
                <a:latin typeface="Times New Roman"/>
                <a:ea typeface="Times New Roman"/>
                <a:cs typeface="Times New Roman"/>
                <a:sym typeface="Times New Roman"/>
              </a:rPr>
              <a:t>They show cumulative effects of a variety of stressors (pollution, pH, temperature, nitrates)</a:t>
            </a:r>
          </a:p>
          <a:p>
            <a:pPr indent="-342900" lvl="0" marL="342900" marR="0" rtl="0" algn="l">
              <a:lnSpc>
                <a:spcPct val="80000"/>
              </a:lnSpc>
              <a:spcBef>
                <a:spcPts val="544"/>
              </a:spcBef>
              <a:buClr>
                <a:schemeClr val="dk1"/>
              </a:buClr>
              <a:buSzPct val="100740"/>
              <a:buFont typeface="Arial"/>
              <a:buNone/>
            </a:pPr>
            <a:r>
              <a:t/>
            </a:r>
            <a:endParaRPr b="0" i="0" sz="27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pic>
        <p:nvPicPr>
          <p:cNvPr descr="fisk tank.JPG" id="159" name="Shape 159"/>
          <p:cNvPicPr preferRelativeResize="0"/>
          <p:nvPr>
            <p:ph idx="1" type="body"/>
          </p:nvPr>
        </p:nvPicPr>
        <p:blipFill rotWithShape="1">
          <a:blip r:embed="rId3">
            <a:alphaModFix/>
          </a:blip>
          <a:srcRect b="0" l="0" r="0" t="0"/>
          <a:stretch/>
        </p:blipFill>
        <p:spPr>
          <a:xfrm>
            <a:off x="533400" y="457200"/>
            <a:ext cx="7894109" cy="592058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0" i="0" lang="en-US" sz="4400" u="none" cap="none" strike="noStrike">
                <a:solidFill>
                  <a:schemeClr val="dk1"/>
                </a:solidFill>
                <a:latin typeface="Questrial"/>
                <a:ea typeface="Questrial"/>
                <a:cs typeface="Questrial"/>
                <a:sym typeface="Questrial"/>
              </a:rPr>
              <a:t>What is water quality?</a:t>
            </a:r>
          </a:p>
        </p:txBody>
      </p:sp>
      <p:sp>
        <p:nvSpPr>
          <p:cNvPr id="90" name="Shape 90"/>
          <p:cNvSpPr txBox="1"/>
          <p:nvPr>
            <p:ph idx="1" type="body"/>
          </p:nvPr>
        </p:nvSpPr>
        <p:spPr>
          <a:xfrm>
            <a:off x="152400" y="1295400"/>
            <a:ext cx="8991600" cy="5410200"/>
          </a:xfrm>
          <a:prstGeom prst="rect">
            <a:avLst/>
          </a:prstGeom>
          <a:noFill/>
          <a:ln>
            <a:noFill/>
          </a:ln>
        </p:spPr>
        <p:txBody>
          <a:bodyPr anchorCtr="0" anchor="t" bIns="45700" lIns="91425" rIns="91425" wrap="square" tIns="45700">
            <a:noAutofit/>
          </a:bodyPr>
          <a:lstStyle/>
          <a:p>
            <a:pPr indent="-342900" lvl="0" marL="342900" marR="0" rtl="0" algn="l">
              <a:lnSpc>
                <a:spcPct val="90000"/>
              </a:lnSpc>
              <a:spcBef>
                <a:spcPts val="0"/>
              </a:spcBef>
              <a:buClr>
                <a:srgbClr val="0070C0"/>
              </a:buClr>
              <a:buSzPct val="100000"/>
              <a:buFont typeface="Arial"/>
              <a:buChar char="•"/>
            </a:pPr>
            <a:r>
              <a:rPr b="1" i="0" lang="en-US" sz="3200" u="none" cap="none" strike="noStrike">
                <a:solidFill>
                  <a:srgbClr val="0070C0"/>
                </a:solidFill>
                <a:latin typeface="Times New Roman"/>
                <a:ea typeface="Times New Roman"/>
                <a:cs typeface="Times New Roman"/>
                <a:sym typeface="Times New Roman"/>
              </a:rPr>
              <a:t>Water quality</a:t>
            </a:r>
            <a:r>
              <a:rPr b="0" i="0" lang="en-US" sz="3200" u="none" cap="none" strike="noStrike">
                <a:solidFill>
                  <a:schemeClr val="dk1"/>
                </a:solidFill>
                <a:latin typeface="Times New Roman"/>
                <a:ea typeface="Times New Roman"/>
                <a:cs typeface="Times New Roman"/>
                <a:sym typeface="Times New Roman"/>
              </a:rPr>
              <a:t>: describes the chemical, physical, and biological characteristics of water. Water quality is also described by what the water will be used for: </a:t>
            </a:r>
          </a:p>
          <a:p>
            <a:pPr indent="-285750" lvl="1" marL="742950" marR="0" rtl="0" algn="l">
              <a:lnSpc>
                <a:spcPct val="90000"/>
              </a:lnSpc>
              <a:spcBef>
                <a:spcPts val="560"/>
              </a:spcBef>
              <a:buClr>
                <a:srgbClr val="0070C0"/>
              </a:buClr>
              <a:buSzPct val="100000"/>
              <a:buFont typeface="Arial"/>
              <a:buChar char="–"/>
            </a:pPr>
            <a:r>
              <a:rPr b="1" i="0" lang="en-US" sz="2800" u="none" cap="none" strike="noStrike">
                <a:solidFill>
                  <a:srgbClr val="0070C0"/>
                </a:solidFill>
                <a:latin typeface="Times New Roman"/>
                <a:ea typeface="Times New Roman"/>
                <a:cs typeface="Times New Roman"/>
                <a:sym typeface="Times New Roman"/>
              </a:rPr>
              <a:t>Potable water</a:t>
            </a:r>
            <a:r>
              <a:rPr b="0" i="0" lang="en-US" sz="2800" u="none" cap="none" strike="noStrike">
                <a:solidFill>
                  <a:schemeClr val="dk1"/>
                </a:solidFill>
                <a:latin typeface="Times New Roman"/>
                <a:ea typeface="Times New Roman"/>
                <a:cs typeface="Times New Roman"/>
                <a:sym typeface="Times New Roman"/>
              </a:rPr>
              <a:t>: water that is safe to drink. </a:t>
            </a:r>
          </a:p>
          <a:p>
            <a:pPr indent="-285750" lvl="1" marL="742950" marR="0" rtl="0" algn="l">
              <a:lnSpc>
                <a:spcPct val="90000"/>
              </a:lnSpc>
              <a:spcBef>
                <a:spcPts val="560"/>
              </a:spcBef>
              <a:buClr>
                <a:schemeClr val="dk1"/>
              </a:buClr>
              <a:buSzPct val="100000"/>
              <a:buFont typeface="Arial"/>
              <a:buChar char="–"/>
            </a:pPr>
            <a:r>
              <a:rPr b="0" i="0" lang="en-US" sz="2800" u="none" cap="none" strike="noStrike">
                <a:solidFill>
                  <a:schemeClr val="dk1"/>
                </a:solidFill>
                <a:latin typeface="Times New Roman"/>
                <a:ea typeface="Times New Roman"/>
                <a:cs typeface="Times New Roman"/>
                <a:sym typeface="Times New Roman"/>
              </a:rPr>
              <a:t>Safe water: water that is safe to use for bathing or cleaning. </a:t>
            </a:r>
          </a:p>
          <a:p>
            <a:pPr indent="-342900" lvl="0" marL="342900" marR="0" rtl="0" algn="l">
              <a:lnSpc>
                <a:spcPct val="90000"/>
              </a:lnSpc>
              <a:spcBef>
                <a:spcPts val="640"/>
              </a:spcBef>
              <a:buClr>
                <a:schemeClr val="dk1"/>
              </a:buClr>
              <a:buSzPct val="100000"/>
              <a:buFont typeface="Arial"/>
              <a:buChar char="•"/>
            </a:pPr>
            <a:r>
              <a:rPr b="0" i="0" lang="en-US" sz="3200" u="none" cap="none" strike="noStrike">
                <a:solidFill>
                  <a:schemeClr val="dk1"/>
                </a:solidFill>
                <a:latin typeface="Times New Roman"/>
                <a:ea typeface="Times New Roman"/>
                <a:cs typeface="Times New Roman"/>
                <a:sym typeface="Times New Roman"/>
              </a:rPr>
              <a:t>The </a:t>
            </a:r>
            <a:r>
              <a:rPr b="1" i="0" lang="en-US" sz="3200" u="none" cap="none" strike="noStrike">
                <a:solidFill>
                  <a:srgbClr val="0070C0"/>
                </a:solidFill>
                <a:latin typeface="Times New Roman"/>
                <a:ea typeface="Times New Roman"/>
                <a:cs typeface="Times New Roman"/>
                <a:sym typeface="Times New Roman"/>
              </a:rPr>
              <a:t>Environmental Protection Agency (EPA) </a:t>
            </a:r>
            <a:r>
              <a:rPr b="0" i="0" lang="en-US" sz="3200" u="none" cap="none" strike="noStrike">
                <a:solidFill>
                  <a:schemeClr val="dk1"/>
                </a:solidFill>
                <a:latin typeface="Times New Roman"/>
                <a:ea typeface="Times New Roman"/>
                <a:cs typeface="Times New Roman"/>
                <a:sym typeface="Times New Roman"/>
              </a:rPr>
              <a:t>determines how much of a contaminant is allowed in water for it to still be considered safe and/or potable.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4" name="Shape 94"/>
        <p:cNvGrpSpPr/>
        <p:nvPr/>
      </p:nvGrpSpPr>
      <p:grpSpPr>
        <a:xfrm>
          <a:off x="0" y="0"/>
          <a:ext cx="0" cy="0"/>
          <a:chOff x="0" y="0"/>
          <a:chExt cx="0" cy="0"/>
        </a:xfrm>
      </p:grpSpPr>
      <p:pic>
        <p:nvPicPr>
          <p:cNvPr id="95" name="Shape 95"/>
          <p:cNvPicPr preferRelativeResize="0"/>
          <p:nvPr/>
        </p:nvPicPr>
        <p:blipFill rotWithShape="1">
          <a:blip r:embed="rId3">
            <a:alphaModFix/>
          </a:blip>
          <a:srcRect b="0" l="0" r="0" t="0"/>
          <a:stretch/>
        </p:blipFill>
        <p:spPr>
          <a:xfrm>
            <a:off x="367145" y="304800"/>
            <a:ext cx="8382000" cy="6048866"/>
          </a:xfrm>
          <a:prstGeom prst="rect">
            <a:avLst/>
          </a:prstGeom>
          <a:noFill/>
          <a:ln>
            <a:noFill/>
          </a:ln>
        </p:spPr>
      </p:pic>
      <p:sp>
        <p:nvSpPr>
          <p:cNvPr id="96" name="Shape 96"/>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0" i="0" lang="en-US" sz="3950" u="none" cap="none" strike="noStrike">
                <a:solidFill>
                  <a:schemeClr val="dk1"/>
                </a:solidFill>
                <a:latin typeface="Questrial"/>
                <a:ea typeface="Questrial"/>
                <a:cs typeface="Questrial"/>
                <a:sym typeface="Questrial"/>
              </a:rPr>
              <a:t>What are water quality standards?</a:t>
            </a:r>
          </a:p>
        </p:txBody>
      </p:sp>
      <p:sp>
        <p:nvSpPr>
          <p:cNvPr id="97" name="Shape 97"/>
          <p:cNvSpPr txBox="1"/>
          <p:nvPr>
            <p:ph idx="1" type="body"/>
          </p:nvPr>
        </p:nvSpPr>
        <p:spPr>
          <a:xfrm>
            <a:off x="76200" y="1371600"/>
            <a:ext cx="8915400" cy="5334000"/>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SzPct val="100000"/>
              <a:buFont typeface="Arial"/>
              <a:buChar char="•"/>
            </a:pPr>
            <a:r>
              <a:rPr b="0" i="0" lang="en-US" sz="3200" u="none" cap="none" strike="noStrike">
                <a:solidFill>
                  <a:schemeClr val="dk1"/>
                </a:solidFill>
                <a:latin typeface="Times New Roman"/>
                <a:ea typeface="Times New Roman"/>
                <a:cs typeface="Times New Roman"/>
                <a:sym typeface="Times New Roman"/>
              </a:rPr>
              <a:t>The Environmental Protection Agency (EPA) sets “maximum levels” for 90 of the most common contaminants. </a:t>
            </a:r>
          </a:p>
          <a:p>
            <a:pPr indent="-285750" lvl="1" marL="742950" marR="0" rtl="0" algn="l">
              <a:spcBef>
                <a:spcPts val="560"/>
              </a:spcBef>
              <a:buClr>
                <a:schemeClr val="dk1"/>
              </a:buClr>
              <a:buSzPct val="100000"/>
              <a:buFont typeface="Arial"/>
              <a:buChar char="–"/>
            </a:pPr>
            <a:r>
              <a:rPr b="0" i="0" lang="en-US" sz="2800" u="none" cap="none" strike="noStrike">
                <a:solidFill>
                  <a:schemeClr val="dk1"/>
                </a:solidFill>
                <a:latin typeface="Times New Roman"/>
                <a:ea typeface="Times New Roman"/>
                <a:cs typeface="Times New Roman"/>
                <a:sym typeface="Times New Roman"/>
              </a:rPr>
              <a:t>Local and regional agencies also help monitor water quality.</a:t>
            </a:r>
          </a:p>
          <a:p>
            <a:pPr indent="-342900" lvl="0" marL="342900" marR="0" rtl="0" algn="l">
              <a:spcBef>
                <a:spcPts val="640"/>
              </a:spcBef>
              <a:buClr>
                <a:schemeClr val="dk1"/>
              </a:buClr>
              <a:buSzPct val="100000"/>
              <a:buFont typeface="Arial"/>
              <a:buChar char="•"/>
            </a:pPr>
            <a:r>
              <a:rPr b="0" i="0" lang="en-US" sz="3200" u="none" cap="none" strike="noStrike">
                <a:solidFill>
                  <a:schemeClr val="dk1"/>
                </a:solidFill>
                <a:latin typeface="Times New Roman"/>
                <a:ea typeface="Times New Roman"/>
                <a:cs typeface="Times New Roman"/>
                <a:sym typeface="Times New Roman"/>
              </a:rPr>
              <a:t>Standards outline the goals for a body of water by identifying its uses, establishing how to protect those uses and establishing provisions to protect and preserve the water bodies in the long term.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0" i="0" lang="en-US" sz="3950" u="none" cap="none" strike="noStrike">
                <a:solidFill>
                  <a:schemeClr val="dk1"/>
                </a:solidFill>
                <a:latin typeface="Questrial"/>
                <a:ea typeface="Questrial"/>
                <a:cs typeface="Questrial"/>
                <a:sym typeface="Questrial"/>
              </a:rPr>
              <a:t>What are water quality indicators?</a:t>
            </a:r>
          </a:p>
        </p:txBody>
      </p:sp>
      <p:sp>
        <p:nvSpPr>
          <p:cNvPr id="103" name="Shape 103"/>
          <p:cNvSpPr txBox="1"/>
          <p:nvPr>
            <p:ph idx="1" type="body"/>
          </p:nvPr>
        </p:nvSpPr>
        <p:spPr>
          <a:xfrm>
            <a:off x="0" y="1447800"/>
            <a:ext cx="9144000" cy="5334000"/>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rgbClr val="0070C0"/>
              </a:buClr>
              <a:buSzPct val="100000"/>
              <a:buFont typeface="Arial"/>
              <a:buChar char="•"/>
            </a:pPr>
            <a:r>
              <a:rPr b="1" i="0" lang="en-US" sz="3200" u="none" cap="none" strike="noStrike">
                <a:solidFill>
                  <a:srgbClr val="0070C0"/>
                </a:solidFill>
                <a:latin typeface="Times New Roman"/>
                <a:ea typeface="Times New Roman"/>
                <a:cs typeface="Times New Roman"/>
                <a:sym typeface="Times New Roman"/>
              </a:rPr>
              <a:t>Water quality indicators </a:t>
            </a:r>
            <a:r>
              <a:rPr b="0" i="0" lang="en-US" sz="3200" u="none" cap="none" strike="noStrike">
                <a:solidFill>
                  <a:schemeClr val="dk1"/>
                </a:solidFill>
                <a:latin typeface="Times New Roman"/>
                <a:ea typeface="Times New Roman"/>
                <a:cs typeface="Times New Roman"/>
                <a:sym typeface="Times New Roman"/>
              </a:rPr>
              <a:t>are things that we test to determine the health of a water system (river, lake, ocean, etc.). </a:t>
            </a:r>
          </a:p>
          <a:p>
            <a:pPr indent="-285750" lvl="1" marL="742950" marR="0" rtl="0" algn="l">
              <a:spcBef>
                <a:spcPts val="560"/>
              </a:spcBef>
              <a:buClr>
                <a:schemeClr val="dk1"/>
              </a:buClr>
              <a:buSzPct val="100000"/>
              <a:buFont typeface="Arial"/>
              <a:buChar char="–"/>
            </a:pPr>
            <a:r>
              <a:rPr b="0" i="0" lang="en-US" sz="2800" u="none" cap="none" strike="noStrike">
                <a:solidFill>
                  <a:schemeClr val="dk1"/>
                </a:solidFill>
                <a:latin typeface="Times New Roman"/>
                <a:ea typeface="Times New Roman"/>
                <a:cs typeface="Times New Roman"/>
                <a:sym typeface="Times New Roman"/>
              </a:rPr>
              <a:t>We can measure physical, chemical, or biological indicators. </a:t>
            </a:r>
          </a:p>
          <a:p>
            <a:pPr indent="-228600" lvl="2" marL="1143000" marR="0" rtl="0" algn="l">
              <a:spcBef>
                <a:spcPts val="480"/>
              </a:spcBef>
              <a:buClr>
                <a:schemeClr val="dk1"/>
              </a:buClr>
              <a:buSzPct val="100000"/>
              <a:buFont typeface="Arial"/>
              <a:buChar char="•"/>
            </a:pPr>
            <a:r>
              <a:rPr b="0" i="0" lang="en-US" sz="2400" u="none" cap="none" strike="noStrike">
                <a:solidFill>
                  <a:schemeClr val="dk1"/>
                </a:solidFill>
                <a:latin typeface="Times New Roman"/>
                <a:ea typeface="Times New Roman"/>
                <a:cs typeface="Times New Roman"/>
                <a:sym typeface="Times New Roman"/>
              </a:rPr>
              <a:t>Physical: temperature, turbidity, movement</a:t>
            </a:r>
          </a:p>
          <a:p>
            <a:pPr indent="-228600" lvl="2" marL="1143000" marR="0" rtl="0" algn="l">
              <a:spcBef>
                <a:spcPts val="480"/>
              </a:spcBef>
              <a:buClr>
                <a:schemeClr val="dk1"/>
              </a:buClr>
              <a:buSzPct val="100000"/>
              <a:buFont typeface="Arial"/>
              <a:buChar char="•"/>
            </a:pPr>
            <a:r>
              <a:rPr b="0" i="0" lang="en-US" sz="2400" u="none" cap="none" strike="noStrike">
                <a:solidFill>
                  <a:schemeClr val="dk1"/>
                </a:solidFill>
                <a:latin typeface="Times New Roman"/>
                <a:ea typeface="Times New Roman"/>
                <a:cs typeface="Times New Roman"/>
                <a:sym typeface="Times New Roman"/>
              </a:rPr>
              <a:t>Chemical: pH, dissolved oxygen, nitrates, salinity</a:t>
            </a:r>
          </a:p>
          <a:p>
            <a:pPr indent="-228600" lvl="2" marL="1143000" marR="0" rtl="0" algn="l">
              <a:spcBef>
                <a:spcPts val="480"/>
              </a:spcBef>
              <a:buClr>
                <a:schemeClr val="dk1"/>
              </a:buClr>
              <a:buSzPct val="100000"/>
              <a:buFont typeface="Arial"/>
              <a:buChar char="•"/>
            </a:pPr>
            <a:r>
              <a:rPr b="0" i="0" lang="en-US" sz="2400" u="none" cap="none" strike="noStrike">
                <a:solidFill>
                  <a:schemeClr val="dk1"/>
                </a:solidFill>
                <a:latin typeface="Times New Roman"/>
                <a:ea typeface="Times New Roman"/>
                <a:cs typeface="Times New Roman"/>
                <a:sym typeface="Times New Roman"/>
              </a:rPr>
              <a:t>Biological: </a:t>
            </a:r>
            <a:r>
              <a:rPr b="1" i="0" lang="en-US" sz="2400" u="none" cap="none" strike="noStrike">
                <a:solidFill>
                  <a:srgbClr val="0070C0"/>
                </a:solidFill>
                <a:latin typeface="Times New Roman"/>
                <a:ea typeface="Times New Roman"/>
                <a:cs typeface="Times New Roman"/>
                <a:sym typeface="Times New Roman"/>
              </a:rPr>
              <a:t>bioindicators</a:t>
            </a:r>
            <a:r>
              <a:rPr b="0" i="0" lang="en-US" sz="2400" u="none" cap="none" strike="noStrike">
                <a:solidFill>
                  <a:schemeClr val="dk1"/>
                </a:solidFill>
                <a:latin typeface="Times New Roman"/>
                <a:ea typeface="Times New Roman"/>
                <a:cs typeface="Times New Roman"/>
                <a:sym typeface="Times New Roman"/>
              </a:rPr>
              <a:t> (what organisms live in and near the water?)</a:t>
            </a: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pic>
        <p:nvPicPr>
          <p:cNvPr descr="fish in bags.JPG" id="108" name="Shape 108"/>
          <p:cNvPicPr preferRelativeResize="0"/>
          <p:nvPr>
            <p:ph idx="1" type="body"/>
          </p:nvPr>
        </p:nvPicPr>
        <p:blipFill rotWithShape="1">
          <a:blip r:embed="rId3">
            <a:alphaModFix/>
          </a:blip>
          <a:srcRect b="0" l="0" r="0" t="0"/>
          <a:stretch/>
        </p:blipFill>
        <p:spPr>
          <a:xfrm>
            <a:off x="609600" y="304800"/>
            <a:ext cx="7970309" cy="597773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0" i="0" lang="en-US" sz="4400" u="none" cap="none" strike="noStrike">
                <a:solidFill>
                  <a:schemeClr val="dk1"/>
                </a:solidFill>
                <a:latin typeface="Questrial"/>
                <a:ea typeface="Questrial"/>
                <a:cs typeface="Questrial"/>
                <a:sym typeface="Questrial"/>
              </a:rPr>
              <a:t>Temperature</a:t>
            </a:r>
          </a:p>
        </p:txBody>
      </p:sp>
      <p:sp>
        <p:nvSpPr>
          <p:cNvPr id="114" name="Shape 114"/>
          <p:cNvSpPr txBox="1"/>
          <p:nvPr>
            <p:ph idx="1" type="body"/>
          </p:nvPr>
        </p:nvSpPr>
        <p:spPr>
          <a:xfrm>
            <a:off x="228600" y="1447800"/>
            <a:ext cx="8686800" cy="5334000"/>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SzPct val="100000"/>
              <a:buFont typeface="Arial"/>
              <a:buChar char="•"/>
            </a:pPr>
            <a:r>
              <a:rPr b="0" i="0" lang="en-US" sz="3200" u="none" cap="none" strike="noStrike">
                <a:solidFill>
                  <a:schemeClr val="dk1"/>
                </a:solidFill>
                <a:latin typeface="Times New Roman"/>
                <a:ea typeface="Times New Roman"/>
                <a:cs typeface="Times New Roman"/>
                <a:sym typeface="Times New Roman"/>
              </a:rPr>
              <a:t>Important for life—most organisms have preferred water temperature ranges that they live in.</a:t>
            </a:r>
          </a:p>
          <a:p>
            <a:pPr indent="-342900" lvl="0" marL="342900" marR="0" rtl="0" algn="l">
              <a:spcBef>
                <a:spcPts val="640"/>
              </a:spcBef>
              <a:buClr>
                <a:srgbClr val="7030A0"/>
              </a:buClr>
              <a:buSzPct val="100000"/>
              <a:buFont typeface="Arial"/>
              <a:buChar char="•"/>
            </a:pPr>
            <a:r>
              <a:rPr b="1" i="0" lang="en-US" sz="3200" u="none" cap="none" strike="noStrike">
                <a:solidFill>
                  <a:srgbClr val="7030A0"/>
                </a:solidFill>
                <a:latin typeface="Times New Roman"/>
                <a:ea typeface="Times New Roman"/>
                <a:cs typeface="Times New Roman"/>
                <a:sym typeface="Times New Roman"/>
              </a:rPr>
              <a:t>Affects solubility </a:t>
            </a:r>
            <a:r>
              <a:rPr b="0" i="0" lang="en-US" sz="3200" u="none" cap="none" strike="noStrike">
                <a:solidFill>
                  <a:schemeClr val="dk1"/>
                </a:solidFill>
                <a:latin typeface="Times New Roman"/>
                <a:ea typeface="Times New Roman"/>
                <a:cs typeface="Times New Roman"/>
                <a:sym typeface="Times New Roman"/>
              </a:rPr>
              <a:t>of gases (like Oxygen) and minerals. Colder water dissolves less gas (cold=less oxygen)</a:t>
            </a:r>
          </a:p>
          <a:p>
            <a:pPr indent="-342900" lvl="0" marL="342900" marR="0" rtl="0" algn="l">
              <a:spcBef>
                <a:spcPts val="640"/>
              </a:spcBef>
              <a:buClr>
                <a:srgbClr val="7030A0"/>
              </a:buClr>
              <a:buSzPct val="100000"/>
              <a:buFont typeface="Arial"/>
              <a:buChar char="•"/>
            </a:pPr>
            <a:r>
              <a:rPr b="1" i="0" lang="en-US" sz="3200" u="none" cap="none" strike="noStrike">
                <a:solidFill>
                  <a:srgbClr val="7030A0"/>
                </a:solidFill>
                <a:latin typeface="Times New Roman"/>
                <a:ea typeface="Times New Roman"/>
                <a:cs typeface="Times New Roman"/>
                <a:sym typeface="Times New Roman"/>
              </a:rPr>
              <a:t>Affects density</a:t>
            </a: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0" i="0" lang="en-US" sz="4400" u="none" cap="none" strike="noStrike">
                <a:solidFill>
                  <a:schemeClr val="dk1"/>
                </a:solidFill>
                <a:latin typeface="Questrial"/>
                <a:ea typeface="Questrial"/>
                <a:cs typeface="Questrial"/>
                <a:sym typeface="Questrial"/>
              </a:rPr>
              <a:t>pH</a:t>
            </a:r>
          </a:p>
        </p:txBody>
      </p:sp>
      <p:sp>
        <p:nvSpPr>
          <p:cNvPr id="120" name="Shape 120"/>
          <p:cNvSpPr txBox="1"/>
          <p:nvPr>
            <p:ph idx="1" type="body"/>
          </p:nvPr>
        </p:nvSpPr>
        <p:spPr>
          <a:xfrm>
            <a:off x="76200" y="1371600"/>
            <a:ext cx="9067800" cy="5486400"/>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rgbClr val="7030A0"/>
              </a:buClr>
              <a:buSzPct val="100000"/>
              <a:buFont typeface="Arial"/>
              <a:buChar char="•"/>
            </a:pPr>
            <a:r>
              <a:rPr b="1" i="0" lang="en-US" sz="3200" u="none" cap="none" strike="noStrike">
                <a:solidFill>
                  <a:srgbClr val="7030A0"/>
                </a:solidFill>
                <a:latin typeface="Times New Roman"/>
                <a:ea typeface="Times New Roman"/>
                <a:cs typeface="Times New Roman"/>
                <a:sym typeface="Times New Roman"/>
              </a:rPr>
              <a:t>pure water has a pH of 7</a:t>
            </a:r>
          </a:p>
          <a:p>
            <a:pPr indent="-342900" lvl="0" marL="342900" marR="0" rtl="0" algn="l">
              <a:spcBef>
                <a:spcPts val="640"/>
              </a:spcBef>
              <a:buClr>
                <a:schemeClr val="dk1"/>
              </a:buClr>
              <a:buSzPct val="100000"/>
              <a:buFont typeface="Arial"/>
              <a:buChar char="•"/>
            </a:pPr>
            <a:r>
              <a:rPr b="0" i="0" lang="en-US" sz="3200" u="none" cap="none" strike="noStrike">
                <a:solidFill>
                  <a:schemeClr val="dk1"/>
                </a:solidFill>
                <a:latin typeface="Times New Roman"/>
                <a:ea typeface="Times New Roman"/>
                <a:cs typeface="Times New Roman"/>
                <a:sym typeface="Times New Roman"/>
              </a:rPr>
              <a:t>too acidic or too basic causes problems—can damage living things</a:t>
            </a:r>
          </a:p>
          <a:p>
            <a:pPr indent="-342900" lvl="0" marL="342900" marR="0" rtl="0" algn="l">
              <a:spcBef>
                <a:spcPts val="640"/>
              </a:spcBef>
              <a:buClr>
                <a:schemeClr val="dk1"/>
              </a:buClr>
              <a:buSzPct val="100000"/>
              <a:buFont typeface="Arial"/>
              <a:buChar char="•"/>
            </a:pPr>
            <a:r>
              <a:rPr b="0" i="0" lang="en-US" sz="3200" u="none" cap="none" strike="noStrike">
                <a:solidFill>
                  <a:schemeClr val="dk1"/>
                </a:solidFill>
                <a:latin typeface="Times New Roman"/>
                <a:ea typeface="Times New Roman"/>
                <a:cs typeface="Times New Roman"/>
                <a:sym typeface="Times New Roman"/>
              </a:rPr>
              <a:t>close to 7 (between 6.5 and 9.0)= clean and healthy</a:t>
            </a:r>
          </a:p>
          <a:p>
            <a:pPr indent="-342900" lvl="0" marL="342900" marR="0" rtl="0" algn="l">
              <a:spcBef>
                <a:spcPts val="640"/>
              </a:spcBef>
              <a:buClr>
                <a:srgbClr val="7030A0"/>
              </a:buClr>
              <a:buSzPct val="100000"/>
              <a:buFont typeface="Arial"/>
              <a:buChar char="•"/>
            </a:pPr>
            <a:r>
              <a:rPr b="1" i="0" lang="en-US" sz="3200" u="none" cap="none" strike="noStrike">
                <a:solidFill>
                  <a:srgbClr val="7030A0"/>
                </a:solidFill>
                <a:latin typeface="Times New Roman"/>
                <a:ea typeface="Times New Roman"/>
                <a:cs typeface="Times New Roman"/>
                <a:sym typeface="Times New Roman"/>
              </a:rPr>
              <a:t>pH also affects how other minerals or contaminants behave</a:t>
            </a:r>
            <a:r>
              <a:rPr b="0" i="0" lang="en-US" sz="3200" u="none" cap="none" strike="noStrike">
                <a:solidFill>
                  <a:schemeClr val="dk1"/>
                </a:solidFill>
                <a:latin typeface="Times New Roman"/>
                <a:ea typeface="Times New Roman"/>
                <a:cs typeface="Times New Roman"/>
                <a:sym typeface="Times New Roman"/>
              </a:rPr>
              <a:t>. Some chemicals may become more toxic in acidic water!</a:t>
            </a: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Questrial"/>
              <a:buNone/>
            </a:pPr>
            <a:r>
              <a:rPr b="0" i="0" lang="en-US" sz="4400" u="none" cap="none" strike="noStrike">
                <a:solidFill>
                  <a:schemeClr val="dk1"/>
                </a:solidFill>
                <a:latin typeface="Questrial"/>
                <a:ea typeface="Questrial"/>
                <a:cs typeface="Questrial"/>
                <a:sym typeface="Questrial"/>
              </a:rPr>
              <a:t>Dissolved Oxygen (DO)</a:t>
            </a:r>
          </a:p>
        </p:txBody>
      </p:sp>
      <p:sp>
        <p:nvSpPr>
          <p:cNvPr id="126" name="Shape 126"/>
          <p:cNvSpPr txBox="1"/>
          <p:nvPr>
            <p:ph idx="1" type="body"/>
          </p:nvPr>
        </p:nvSpPr>
        <p:spPr>
          <a:xfrm>
            <a:off x="228600" y="1219200"/>
            <a:ext cx="8763000" cy="5410200"/>
          </a:xfrm>
          <a:prstGeom prst="rect">
            <a:avLst/>
          </a:prstGeom>
          <a:noFill/>
          <a:ln>
            <a:noFill/>
          </a:ln>
        </p:spPr>
        <p:txBody>
          <a:bodyPr anchorCtr="0" anchor="t" bIns="45700" lIns="91425" rIns="91425" wrap="square" tIns="45700">
            <a:noAutofit/>
          </a:bodyPr>
          <a:lstStyle/>
          <a:p>
            <a:pPr indent="-342900" lvl="0" marL="342900" marR="0" rtl="0" algn="l">
              <a:lnSpc>
                <a:spcPct val="80000"/>
              </a:lnSpc>
              <a:spcBef>
                <a:spcPts val="0"/>
              </a:spcBef>
              <a:buClr>
                <a:srgbClr val="0070C0"/>
              </a:buClr>
              <a:buSzPct val="100000"/>
              <a:buFont typeface="Arial"/>
              <a:buChar char="•"/>
            </a:pPr>
            <a:r>
              <a:rPr b="1" i="0" lang="en-US" sz="2500" u="none" cap="none" strike="noStrike">
                <a:solidFill>
                  <a:srgbClr val="0070C0"/>
                </a:solidFill>
                <a:latin typeface="Times New Roman"/>
                <a:ea typeface="Times New Roman"/>
                <a:cs typeface="Times New Roman"/>
                <a:sym typeface="Times New Roman"/>
              </a:rPr>
              <a:t>Oxygen can be dissolved in water. Many living things require oxygen to live.</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Can be depleted by pollution</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Healthy levels are between 4mg/L and 12mg/L</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Normally oxygen in water gets there through diffusion with the air and as a waste product of photosynthesis by aquatic plants.  </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Dissolved oxygen in surface water is used by all forms of aquatic life; </a:t>
            </a:r>
            <a:r>
              <a:rPr b="1" i="0" lang="en-US" sz="2500" u="sng" cap="none" strike="noStrike">
                <a:solidFill>
                  <a:srgbClr val="0070C0"/>
                </a:solidFill>
                <a:latin typeface="Times New Roman"/>
                <a:ea typeface="Times New Roman"/>
                <a:cs typeface="Times New Roman"/>
                <a:sym typeface="Times New Roman"/>
              </a:rPr>
              <a:t>therefore, it is measured to assess the "health" of lakes and streams.  </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When dissolved oxygen levels in a body of water decline, sensitive animals may move away, weaken, or die.  </a:t>
            </a:r>
          </a:p>
          <a:p>
            <a:pPr indent="-342900" lvl="0" marL="342900" marR="0" rtl="0" algn="l">
              <a:lnSpc>
                <a:spcPct val="80000"/>
              </a:lnSpc>
              <a:spcBef>
                <a:spcPts val="500"/>
              </a:spcBef>
              <a:buClr>
                <a:schemeClr val="dk1"/>
              </a:buClr>
              <a:buSzPct val="100000"/>
              <a:buFont typeface="Arial"/>
              <a:buChar char="•"/>
            </a:pPr>
            <a:r>
              <a:rPr b="0" i="0" lang="en-US" sz="2500" u="none" cap="none" strike="noStrike">
                <a:solidFill>
                  <a:schemeClr val="dk1"/>
                </a:solidFill>
                <a:latin typeface="Times New Roman"/>
                <a:ea typeface="Times New Roman"/>
                <a:cs typeface="Times New Roman"/>
                <a:sym typeface="Times New Roman"/>
              </a:rPr>
              <a:t>High DO levels in potable water usually make it taste better.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pic>
        <p:nvPicPr>
          <p:cNvPr descr="mollies.JPG" id="131" name="Shape 131"/>
          <p:cNvPicPr preferRelativeResize="0"/>
          <p:nvPr>
            <p:ph idx="1" type="body"/>
          </p:nvPr>
        </p:nvPicPr>
        <p:blipFill rotWithShape="1">
          <a:blip r:embed="rId3">
            <a:alphaModFix/>
          </a:blip>
          <a:srcRect b="0" l="0" r="0" t="0"/>
          <a:stretch/>
        </p:blipFill>
        <p:spPr>
          <a:xfrm>
            <a:off x="1066800" y="685800"/>
            <a:ext cx="7010400" cy="5257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