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0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625733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1086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1900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0335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074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5966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0172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2355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519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Calibri"/>
              <a:buNone/>
              <a:defRPr/>
            </a:lvl1pPr>
            <a:lvl2pPr marL="457200" marR="0" lvl="1" indent="0" algn="ctr" rtl="0">
              <a:spcBef>
                <a:spcPts val="560"/>
              </a:spcBef>
              <a:buClr>
                <a:srgbClr val="888888"/>
              </a:buClr>
              <a:buFont typeface="Calibri"/>
              <a:buNone/>
              <a:defRPr/>
            </a:lvl2pPr>
            <a:lvl3pPr marL="914400" marR="0" lvl="2" indent="0" algn="ctr" rtl="0">
              <a:spcBef>
                <a:spcPts val="480"/>
              </a:spcBef>
              <a:buClr>
                <a:srgbClr val="888888"/>
              </a:buClr>
              <a:buFont typeface="Calibri"/>
              <a:buNone/>
              <a:defRPr/>
            </a:lvl3pPr>
            <a:lvl4pPr marL="1371600" marR="0" lvl="3" indent="0" algn="ctr" rtl="0">
              <a:spcBef>
                <a:spcPts val="400"/>
              </a:spcBef>
              <a:buClr>
                <a:srgbClr val="888888"/>
              </a:buClr>
              <a:buFont typeface="Calibri"/>
              <a:buNone/>
              <a:defRPr/>
            </a:lvl4pPr>
            <a:lvl5pPr marL="1828800" marR="0" lvl="4" indent="0" algn="ctr" rtl="0">
              <a:spcBef>
                <a:spcPts val="400"/>
              </a:spcBef>
              <a:buClr>
                <a:srgbClr val="888888"/>
              </a:buClr>
              <a:buFont typeface="Calibri"/>
              <a:buNone/>
              <a:defRPr/>
            </a:lvl5pPr>
            <a:lvl6pPr marL="2286000" marR="0" lvl="5" indent="0" algn="ctr" rtl="0">
              <a:spcBef>
                <a:spcPts val="400"/>
              </a:spcBef>
              <a:buClr>
                <a:srgbClr val="888888"/>
              </a:buClr>
              <a:buFont typeface="Calibri"/>
              <a:buNone/>
              <a:defRPr/>
            </a:lvl6pPr>
            <a:lvl7pPr marL="2743200" marR="0" lvl="6" indent="0" algn="ctr" rtl="0">
              <a:spcBef>
                <a:spcPts val="400"/>
              </a:spcBef>
              <a:buClr>
                <a:srgbClr val="888888"/>
              </a:buClr>
              <a:buFont typeface="Calibri"/>
              <a:buNone/>
              <a:defRPr/>
            </a:lvl7pPr>
            <a:lvl8pPr marL="3200400" marR="0" lvl="7" indent="0" algn="ctr" rtl="0">
              <a:spcBef>
                <a:spcPts val="400"/>
              </a:spcBef>
              <a:buClr>
                <a:srgbClr val="888888"/>
              </a:buClr>
              <a:buFont typeface="Calibri"/>
              <a:buNone/>
              <a:defRPr/>
            </a:lvl8pPr>
            <a:lvl9pPr marL="3657600" marR="0" lvl="8" indent="0" algn="ctr" rtl="0">
              <a:spcBef>
                <a:spcPts val="400"/>
              </a:spcBef>
              <a:buClr>
                <a:srgbClr val="888888"/>
              </a:buClr>
              <a:buFont typeface="Calibri"/>
              <a:buNone/>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Calibri"/>
              <a:buChar char="•"/>
              <a:defRPr/>
            </a:lvl1pPr>
            <a:lvl2pPr marL="742950" lvl="1" indent="-107950" algn="l" rtl="0">
              <a:spcBef>
                <a:spcPts val="560"/>
              </a:spcBef>
              <a:buClr>
                <a:schemeClr val="dk1"/>
              </a:buClr>
              <a:buFont typeface="Calibri"/>
              <a:buChar char="–"/>
              <a:defRPr/>
            </a:lvl2pPr>
            <a:lvl3pPr marL="1143000" lvl="2" indent="-76200" algn="l" rtl="0">
              <a:spcBef>
                <a:spcPts val="480"/>
              </a:spcBef>
              <a:buClr>
                <a:schemeClr val="dk1"/>
              </a:buClr>
              <a:buFont typeface="Calibri"/>
              <a:buChar char="•"/>
              <a:defRPr/>
            </a:lvl3pPr>
            <a:lvl4pPr marL="1600200" lvl="3" indent="-101600" algn="l" rtl="0">
              <a:spcBef>
                <a:spcPts val="400"/>
              </a:spcBef>
              <a:buClr>
                <a:schemeClr val="dk1"/>
              </a:buClr>
              <a:buFont typeface="Calibri"/>
              <a:buChar char="–"/>
              <a:defRPr/>
            </a:lvl4pPr>
            <a:lvl5pPr marL="2057400" lvl="4" indent="-101600" algn="l" rtl="0">
              <a:spcBef>
                <a:spcPts val="400"/>
              </a:spcBef>
              <a:buClr>
                <a:schemeClr val="dk1"/>
              </a:buClr>
              <a:buFont typeface="Calibri"/>
              <a:buChar char="»"/>
              <a:defRPr/>
            </a:lvl5pPr>
            <a:lvl6pPr marL="2514600" lvl="5" indent="-101600" algn="l" rtl="0">
              <a:spcBef>
                <a:spcPts val="400"/>
              </a:spcBef>
              <a:buClr>
                <a:schemeClr val="dk1"/>
              </a:buClr>
              <a:buFont typeface="Calibri"/>
              <a:buChar char="•"/>
              <a:defRPr/>
            </a:lvl6pPr>
            <a:lvl7pPr marL="2971800" lvl="6" indent="-101600" algn="l" rtl="0">
              <a:spcBef>
                <a:spcPts val="400"/>
              </a:spcBef>
              <a:buClr>
                <a:schemeClr val="dk1"/>
              </a:buClr>
              <a:buFont typeface="Calibri"/>
              <a:buChar char="•"/>
              <a:defRPr/>
            </a:lvl7pPr>
            <a:lvl8pPr marL="3429000" lvl="7" indent="-101600" algn="l" rtl="0">
              <a:spcBef>
                <a:spcPts val="400"/>
              </a:spcBef>
              <a:buClr>
                <a:schemeClr val="dk1"/>
              </a:buClr>
              <a:buFont typeface="Calibri"/>
              <a:buChar char="•"/>
              <a:defRPr/>
            </a:lvl8pPr>
            <a:lvl9pPr marL="3886200" lvl="8" indent="-101600" algn="l" rtl="0">
              <a:spcBef>
                <a:spcPts val="400"/>
              </a:spcBef>
              <a:buClr>
                <a:schemeClr val="dk1"/>
              </a:buClr>
              <a:buFont typeface="Calibri"/>
              <a:buChar char="•"/>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Calibri"/>
              <a:buChar char="•"/>
              <a:defRPr/>
            </a:lvl1pPr>
            <a:lvl2pPr marL="742950" lvl="1" indent="-107950" algn="l" rtl="0">
              <a:spcBef>
                <a:spcPts val="560"/>
              </a:spcBef>
              <a:buClr>
                <a:schemeClr val="dk1"/>
              </a:buClr>
              <a:buFont typeface="Calibri"/>
              <a:buChar char="–"/>
              <a:defRPr/>
            </a:lvl2pPr>
            <a:lvl3pPr marL="1143000" lvl="2" indent="-76200" algn="l" rtl="0">
              <a:spcBef>
                <a:spcPts val="480"/>
              </a:spcBef>
              <a:buClr>
                <a:schemeClr val="dk1"/>
              </a:buClr>
              <a:buFont typeface="Calibri"/>
              <a:buChar char="•"/>
              <a:defRPr/>
            </a:lvl3pPr>
            <a:lvl4pPr marL="1600200" lvl="3" indent="-101600" algn="l" rtl="0">
              <a:spcBef>
                <a:spcPts val="400"/>
              </a:spcBef>
              <a:buClr>
                <a:schemeClr val="dk1"/>
              </a:buClr>
              <a:buFont typeface="Calibri"/>
              <a:buChar char="–"/>
              <a:defRPr/>
            </a:lvl4pPr>
            <a:lvl5pPr marL="2057400" lvl="4" indent="-101600" algn="l" rtl="0">
              <a:spcBef>
                <a:spcPts val="400"/>
              </a:spcBef>
              <a:buClr>
                <a:schemeClr val="dk1"/>
              </a:buClr>
              <a:buFont typeface="Calibri"/>
              <a:buChar char="»"/>
              <a:defRPr/>
            </a:lvl5pPr>
            <a:lvl6pPr marL="2514600" lvl="5" indent="-101600" algn="l" rtl="0">
              <a:spcBef>
                <a:spcPts val="400"/>
              </a:spcBef>
              <a:buClr>
                <a:schemeClr val="dk1"/>
              </a:buClr>
              <a:buFont typeface="Calibri"/>
              <a:buChar char="•"/>
              <a:defRPr/>
            </a:lvl6pPr>
            <a:lvl7pPr marL="2971800" lvl="6" indent="-101600" algn="l" rtl="0">
              <a:spcBef>
                <a:spcPts val="400"/>
              </a:spcBef>
              <a:buClr>
                <a:schemeClr val="dk1"/>
              </a:buClr>
              <a:buFont typeface="Calibri"/>
              <a:buChar char="•"/>
              <a:defRPr/>
            </a:lvl7pPr>
            <a:lvl8pPr marL="3429000" lvl="7" indent="-101600" algn="l" rtl="0">
              <a:spcBef>
                <a:spcPts val="400"/>
              </a:spcBef>
              <a:buClr>
                <a:schemeClr val="dk1"/>
              </a:buClr>
              <a:buFont typeface="Calibri"/>
              <a:buChar char="•"/>
              <a:defRPr/>
            </a:lvl8pPr>
            <a:lvl9pPr marL="3886200" lvl="8" indent="-101600" algn="l" rtl="0">
              <a:spcBef>
                <a:spcPts val="400"/>
              </a:spcBef>
              <a:buClr>
                <a:schemeClr val="dk1"/>
              </a:buClr>
              <a:buFont typeface="Calibri"/>
              <a:buChar char="•"/>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 name="Shape 1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Calibri"/>
              <a:buChar char="•"/>
              <a:defRPr/>
            </a:lvl1pPr>
            <a:lvl2pPr marL="742950" lvl="1" indent="-107950" algn="l" rtl="0">
              <a:spcBef>
                <a:spcPts val="560"/>
              </a:spcBef>
              <a:buClr>
                <a:schemeClr val="dk1"/>
              </a:buClr>
              <a:buFont typeface="Calibri"/>
              <a:buChar char="–"/>
              <a:defRPr/>
            </a:lvl2pPr>
            <a:lvl3pPr marL="1143000" lvl="2" indent="-76200" algn="l" rtl="0">
              <a:spcBef>
                <a:spcPts val="480"/>
              </a:spcBef>
              <a:buClr>
                <a:schemeClr val="dk1"/>
              </a:buClr>
              <a:buFont typeface="Calibri"/>
              <a:buChar char="•"/>
              <a:defRPr/>
            </a:lvl3pPr>
            <a:lvl4pPr marL="1600200" lvl="3" indent="-101600" algn="l" rtl="0">
              <a:spcBef>
                <a:spcPts val="400"/>
              </a:spcBef>
              <a:buClr>
                <a:schemeClr val="dk1"/>
              </a:buClr>
              <a:buFont typeface="Calibri"/>
              <a:buChar char="–"/>
              <a:defRPr/>
            </a:lvl4pPr>
            <a:lvl5pPr marL="2057400" lvl="4" indent="-101600" algn="l" rtl="0">
              <a:spcBef>
                <a:spcPts val="400"/>
              </a:spcBef>
              <a:buClr>
                <a:schemeClr val="dk1"/>
              </a:buClr>
              <a:buFont typeface="Calibri"/>
              <a:buChar char="»"/>
              <a:defRPr/>
            </a:lvl5pPr>
            <a:lvl6pPr marL="2514600" lvl="5" indent="-101600" algn="l" rtl="0">
              <a:spcBef>
                <a:spcPts val="400"/>
              </a:spcBef>
              <a:buClr>
                <a:schemeClr val="dk1"/>
              </a:buClr>
              <a:buFont typeface="Calibri"/>
              <a:buChar char="•"/>
              <a:defRPr/>
            </a:lvl6pPr>
            <a:lvl7pPr marL="2971800" lvl="6" indent="-101600" algn="l" rtl="0">
              <a:spcBef>
                <a:spcPts val="400"/>
              </a:spcBef>
              <a:buClr>
                <a:schemeClr val="dk1"/>
              </a:buClr>
              <a:buFont typeface="Calibri"/>
              <a:buChar char="•"/>
              <a:defRPr/>
            </a:lvl7pPr>
            <a:lvl8pPr marL="3429000" lvl="7" indent="-101600" algn="l" rtl="0">
              <a:spcBef>
                <a:spcPts val="400"/>
              </a:spcBef>
              <a:buClr>
                <a:schemeClr val="dk1"/>
              </a:buClr>
              <a:buFont typeface="Calibri"/>
              <a:buChar char="•"/>
              <a:defRPr/>
            </a:lvl8pPr>
            <a:lvl9pPr marL="3886200" lvl="8" indent="-101600" algn="l" rtl="0">
              <a:spcBef>
                <a:spcPts val="400"/>
              </a:spcBef>
              <a:buClr>
                <a:schemeClr val="dk1"/>
              </a:buClr>
              <a:buFont typeface="Calibri"/>
              <a:buChar char="•"/>
              <a:defRPr/>
            </a:lvl9pPr>
          </a:lstStyle>
          <a:p>
            <a:endParaRPr/>
          </a:p>
        </p:txBody>
      </p:sp>
      <p:sp>
        <p:nvSpPr>
          <p:cNvPr id="20" name="Shape 2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1" name="Shape 2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2" name="Shape 2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 name="Shape 2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Calibri"/>
              <a:buNone/>
              <a:defRPr/>
            </a:lvl1pPr>
            <a:lvl2pPr marL="457200" lvl="1" indent="0" rtl="0">
              <a:spcBef>
                <a:spcPts val="0"/>
              </a:spcBef>
              <a:buClr>
                <a:srgbClr val="888888"/>
              </a:buClr>
              <a:buFont typeface="Calibri"/>
              <a:buNone/>
              <a:defRPr/>
            </a:lvl2pPr>
            <a:lvl3pPr marL="914400" lvl="2" indent="0" rtl="0">
              <a:spcBef>
                <a:spcPts val="0"/>
              </a:spcBef>
              <a:buClr>
                <a:srgbClr val="888888"/>
              </a:buClr>
              <a:buFont typeface="Calibri"/>
              <a:buNone/>
              <a:defRPr/>
            </a:lvl3pPr>
            <a:lvl4pPr marL="1371600" lvl="3" indent="0" rtl="0">
              <a:spcBef>
                <a:spcPts val="0"/>
              </a:spcBef>
              <a:buClr>
                <a:srgbClr val="888888"/>
              </a:buClr>
              <a:buFont typeface="Calibri"/>
              <a:buNone/>
              <a:defRPr/>
            </a:lvl4pPr>
            <a:lvl5pPr marL="1828800" lvl="4" indent="0" rtl="0">
              <a:spcBef>
                <a:spcPts val="0"/>
              </a:spcBef>
              <a:buClr>
                <a:srgbClr val="888888"/>
              </a:buClr>
              <a:buFont typeface="Calibri"/>
              <a:buNone/>
              <a:defRPr/>
            </a:lvl5pPr>
            <a:lvl6pPr marL="2286000" lvl="5" indent="0" rtl="0">
              <a:spcBef>
                <a:spcPts val="0"/>
              </a:spcBef>
              <a:buClr>
                <a:srgbClr val="888888"/>
              </a:buClr>
              <a:buFont typeface="Calibri"/>
              <a:buNone/>
              <a:defRPr/>
            </a:lvl6pPr>
            <a:lvl7pPr marL="2743200" lvl="6" indent="0" rtl="0">
              <a:spcBef>
                <a:spcPts val="0"/>
              </a:spcBef>
              <a:buClr>
                <a:srgbClr val="888888"/>
              </a:buClr>
              <a:buFont typeface="Calibri"/>
              <a:buNone/>
              <a:defRPr/>
            </a:lvl7pPr>
            <a:lvl8pPr marL="3200400" lvl="7" indent="0" rtl="0">
              <a:spcBef>
                <a:spcPts val="0"/>
              </a:spcBef>
              <a:buClr>
                <a:srgbClr val="888888"/>
              </a:buClr>
              <a:buFont typeface="Calibri"/>
              <a:buNone/>
              <a:defRPr/>
            </a:lvl8pPr>
            <a:lvl9pPr marL="3657600" lvl="8" indent="0" rtl="0">
              <a:spcBef>
                <a:spcPts val="0"/>
              </a:spcBef>
              <a:buClr>
                <a:srgbClr val="888888"/>
              </a:buClr>
              <a:buFont typeface="Calibri"/>
              <a:buNone/>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8" name="Shape 2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1" name="Shape 3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8" name="Shape 3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Calibri"/>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39" name="Shape 3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Calibri"/>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41" name="Shape 4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4" name="Shape 4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Calibri"/>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sp>
      <p:sp>
        <p:nvSpPr>
          <p:cNvPr id="64" name="Shape 6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Calibri"/>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Calibri"/>
              <a:buChar char="•"/>
              <a:defRPr/>
            </a:lvl1pPr>
            <a:lvl2pPr marL="742950" marR="0" lvl="1" indent="-107950" algn="l" rtl="0">
              <a:spcBef>
                <a:spcPts val="560"/>
              </a:spcBef>
              <a:buClr>
                <a:schemeClr val="dk1"/>
              </a:buClr>
              <a:buFont typeface="Calibri"/>
              <a:buChar char="–"/>
              <a:defRPr/>
            </a:lvl2pPr>
            <a:lvl3pPr marL="1143000" marR="0" lvl="2" indent="-76200" algn="l" rtl="0">
              <a:spcBef>
                <a:spcPts val="480"/>
              </a:spcBef>
              <a:buClr>
                <a:schemeClr val="dk1"/>
              </a:buClr>
              <a:buFont typeface="Calibri"/>
              <a:buChar char="•"/>
              <a:defRPr/>
            </a:lvl3pPr>
            <a:lvl4pPr marL="1600200" marR="0" lvl="3" indent="-101600" algn="l" rtl="0">
              <a:spcBef>
                <a:spcPts val="400"/>
              </a:spcBef>
              <a:buClr>
                <a:schemeClr val="dk1"/>
              </a:buClr>
              <a:buFont typeface="Calibri"/>
              <a:buChar char="–"/>
              <a:defRPr/>
            </a:lvl4pPr>
            <a:lvl5pPr marL="2057400" marR="0" lvl="4" indent="-101600" algn="l" rtl="0">
              <a:spcBef>
                <a:spcPts val="400"/>
              </a:spcBef>
              <a:buClr>
                <a:schemeClr val="dk1"/>
              </a:buClr>
              <a:buFont typeface="Calibri"/>
              <a:buChar char="»"/>
              <a:defRPr/>
            </a:lvl5pPr>
            <a:lvl6pPr marL="2514600" marR="0" lvl="5" indent="-101600" algn="l" rtl="0">
              <a:spcBef>
                <a:spcPts val="400"/>
              </a:spcBef>
              <a:buClr>
                <a:schemeClr val="dk1"/>
              </a:buClr>
              <a:buFont typeface="Calibri"/>
              <a:buChar char="•"/>
              <a:defRPr/>
            </a:lvl6pPr>
            <a:lvl7pPr marL="2971800" marR="0" lvl="6" indent="-101600" algn="l" rtl="0">
              <a:spcBef>
                <a:spcPts val="400"/>
              </a:spcBef>
              <a:buClr>
                <a:schemeClr val="dk1"/>
              </a:buClr>
              <a:buFont typeface="Calibri"/>
              <a:buChar char="•"/>
              <a:defRPr/>
            </a:lvl7pPr>
            <a:lvl8pPr marL="3429000" marR="0" lvl="7" indent="-101600" algn="l" rtl="0">
              <a:spcBef>
                <a:spcPts val="400"/>
              </a:spcBef>
              <a:buClr>
                <a:schemeClr val="dk1"/>
              </a:buClr>
              <a:buFont typeface="Calibri"/>
              <a:buChar char="•"/>
              <a:defRPr/>
            </a:lvl8pPr>
            <a:lvl9pPr marL="3886200" marR="0" lvl="8" indent="-101600" algn="l" rtl="0">
              <a:spcBef>
                <a:spcPts val="400"/>
              </a:spcBef>
              <a:buClr>
                <a:schemeClr val="dk1"/>
              </a:buClr>
              <a:buFont typeface="Calibri"/>
              <a:buChar char="•"/>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Notes Geology Chapter 2.3: Geologic Time</a:t>
            </a:r>
          </a:p>
        </p:txBody>
      </p:sp>
      <p:sp>
        <p:nvSpPr>
          <p:cNvPr id="85" name="Shape 8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Calibri"/>
              <a:buNone/>
            </a:pPr>
            <a:endParaRPr sz="3200" b="0" i="0" u="none" strike="noStrike" cap="none">
              <a:solidFill>
                <a:srgbClr val="888888"/>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Who was James Hutton?</a:t>
            </a:r>
          </a:p>
        </p:txBody>
      </p:sp>
      <p:sp>
        <p:nvSpPr>
          <p:cNvPr id="91" name="Shape 91"/>
          <p:cNvSpPr txBox="1">
            <a:spLocks noGrp="1"/>
          </p:cNvSpPr>
          <p:nvPr>
            <p:ph type="body" idx="1"/>
          </p:nvPr>
        </p:nvSpPr>
        <p:spPr>
          <a:xfrm>
            <a:off x="457200" y="1600200"/>
            <a:ext cx="8229600" cy="48006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98333"/>
              <a:buFont typeface="Calibri"/>
              <a:buChar char="•"/>
            </a:pPr>
            <a:r>
              <a:rPr lang="en-US" sz="2950" b="0" i="0" u="none" strike="noStrike" cap="none">
                <a:solidFill>
                  <a:schemeClr val="dk1"/>
                </a:solidFill>
                <a:latin typeface="Calibri"/>
                <a:ea typeface="Calibri"/>
                <a:cs typeface="Calibri"/>
                <a:sym typeface="Calibri"/>
              </a:rPr>
              <a:t>In the late 1700s, James Hutton began to question some of the ideas regarding the Earth.</a:t>
            </a:r>
          </a:p>
          <a:p>
            <a:pPr marL="742950" marR="0" lvl="1" indent="-285750" algn="l" rtl="0">
              <a:spcBef>
                <a:spcPts val="520"/>
              </a:spcBef>
              <a:buClr>
                <a:schemeClr val="dk1"/>
              </a:buClr>
              <a:buSzPct val="100000"/>
              <a:buFont typeface="Calibri"/>
              <a:buChar char="–"/>
            </a:pPr>
            <a:r>
              <a:rPr lang="en-US" sz="2600" b="0" i="0" u="none" strike="noStrike" cap="none">
                <a:solidFill>
                  <a:schemeClr val="dk1"/>
                </a:solidFill>
                <a:latin typeface="Calibri"/>
                <a:ea typeface="Calibri"/>
                <a:cs typeface="Calibri"/>
                <a:sym typeface="Calibri"/>
              </a:rPr>
              <a:t>He found fossils and saw them as evidence of life forms that no longer exist. </a:t>
            </a:r>
          </a:p>
          <a:p>
            <a:pPr marL="742950" marR="0" lvl="1" indent="-285750" algn="l" rtl="0">
              <a:spcBef>
                <a:spcPts val="520"/>
              </a:spcBef>
              <a:buClr>
                <a:schemeClr val="dk1"/>
              </a:buClr>
              <a:buSzPct val="100000"/>
              <a:buFont typeface="Calibri"/>
              <a:buChar char="–"/>
            </a:pPr>
            <a:r>
              <a:rPr lang="en-US" sz="2600" b="0" i="0" u="none" strike="noStrike" cap="none">
                <a:solidFill>
                  <a:schemeClr val="dk1"/>
                </a:solidFill>
                <a:latin typeface="Calibri"/>
                <a:ea typeface="Calibri"/>
                <a:cs typeface="Calibri"/>
                <a:sym typeface="Calibri"/>
              </a:rPr>
              <a:t>Different types of fossilized creatures were found in different layers of rock.</a:t>
            </a:r>
          </a:p>
          <a:p>
            <a:pPr marL="742950" marR="0" lvl="1" indent="-285750" algn="l" rtl="0">
              <a:spcBef>
                <a:spcPts val="520"/>
              </a:spcBef>
              <a:buClr>
                <a:schemeClr val="dk1"/>
              </a:buClr>
              <a:buSzPct val="100000"/>
              <a:buFont typeface="Calibri"/>
              <a:buChar char="–"/>
            </a:pPr>
            <a:r>
              <a:rPr lang="en-US" sz="2600" b="0" i="0" u="none" strike="noStrike" cap="none">
                <a:solidFill>
                  <a:schemeClr val="dk1"/>
                </a:solidFill>
                <a:latin typeface="Calibri"/>
                <a:ea typeface="Calibri"/>
                <a:cs typeface="Calibri"/>
                <a:sym typeface="Calibri"/>
              </a:rPr>
              <a:t>He was the first person to present a hypothesis that Earth changes over time.</a:t>
            </a:r>
          </a:p>
          <a:p>
            <a:pPr marL="1143000" marR="0" lvl="2" indent="-228600" algn="l" rtl="0">
              <a:spcBef>
                <a:spcPts val="440"/>
              </a:spcBef>
              <a:buClr>
                <a:schemeClr val="dk1"/>
              </a:buClr>
              <a:buSzPct val="100000"/>
              <a:buFont typeface="Calibri"/>
              <a:buChar char="•"/>
            </a:pPr>
            <a:r>
              <a:rPr lang="en-US" sz="2200" b="0" i="0" u="none" strike="noStrike" cap="none">
                <a:solidFill>
                  <a:schemeClr val="dk1"/>
                </a:solidFill>
                <a:latin typeface="Calibri"/>
                <a:ea typeface="Calibri"/>
                <a:cs typeface="Calibri"/>
                <a:sym typeface="Calibri"/>
              </a:rPr>
              <a:t>Wind, water, heat, and cold break down rocks, while volcanic eruptions and building up of sediment continue to form new rock.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What is uniformitarianism?</a:t>
            </a:r>
          </a:p>
        </p:txBody>
      </p:sp>
      <p:sp>
        <p:nvSpPr>
          <p:cNvPr id="97" name="Shape 9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98333"/>
              <a:buFont typeface="Calibri"/>
              <a:buChar char="•"/>
            </a:pPr>
            <a:r>
              <a:rPr lang="en-US" sz="2950" b="0" i="0" u="none" strike="noStrike" cap="none">
                <a:solidFill>
                  <a:schemeClr val="dk1"/>
                </a:solidFill>
                <a:latin typeface="Calibri"/>
                <a:ea typeface="Calibri"/>
                <a:cs typeface="Calibri"/>
                <a:sym typeface="Calibri"/>
              </a:rPr>
              <a:t>Hutton’s theory of uniformitarianism states two things:</a:t>
            </a:r>
          </a:p>
          <a:p>
            <a:pPr marL="742950" marR="0" lvl="1" indent="-285750" algn="l" rtl="0">
              <a:spcBef>
                <a:spcPts val="520"/>
              </a:spcBef>
              <a:buClr>
                <a:schemeClr val="dk1"/>
              </a:buClr>
              <a:buSzPct val="100000"/>
              <a:buFont typeface="Calibri"/>
              <a:buChar char="–"/>
            </a:pPr>
            <a:r>
              <a:rPr lang="en-US" sz="2600" b="0" i="0" u="none" strike="noStrike" cap="none">
                <a:solidFill>
                  <a:schemeClr val="dk1"/>
                </a:solidFill>
                <a:latin typeface="Calibri"/>
                <a:ea typeface="Calibri"/>
                <a:cs typeface="Calibri"/>
                <a:sym typeface="Calibri"/>
              </a:rPr>
              <a:t>Earth is an ever-changing place. </a:t>
            </a:r>
          </a:p>
          <a:p>
            <a:pPr marL="742950" marR="0" lvl="1" indent="-285750" algn="l" rtl="0">
              <a:spcBef>
                <a:spcPts val="520"/>
              </a:spcBef>
              <a:buClr>
                <a:schemeClr val="dk1"/>
              </a:buClr>
              <a:buSzPct val="100000"/>
              <a:buFont typeface="Calibri"/>
              <a:buChar char="–"/>
            </a:pPr>
            <a:r>
              <a:rPr lang="en-US" sz="2600" b="0" i="0" u="none" strike="noStrike" cap="none">
                <a:solidFill>
                  <a:schemeClr val="dk1"/>
                </a:solidFill>
                <a:latin typeface="Calibri"/>
                <a:ea typeface="Calibri"/>
                <a:cs typeface="Calibri"/>
                <a:sym typeface="Calibri"/>
              </a:rPr>
              <a:t>The same forces of change at work today were at work in the past.  </a:t>
            </a:r>
          </a:p>
          <a:p>
            <a:pPr marL="342900" marR="0" lvl="0" indent="-342900" algn="l" rtl="0">
              <a:spcBef>
                <a:spcPts val="590"/>
              </a:spcBef>
              <a:buClr>
                <a:schemeClr val="dk1"/>
              </a:buClr>
              <a:buSzPct val="98333"/>
              <a:buFont typeface="Calibri"/>
              <a:buChar char="•"/>
            </a:pPr>
            <a:r>
              <a:rPr lang="en-US" sz="2950" b="0" i="0" u="none" strike="noStrike" cap="none">
                <a:solidFill>
                  <a:schemeClr val="dk1"/>
                </a:solidFill>
                <a:latin typeface="Calibri"/>
                <a:ea typeface="Calibri"/>
                <a:cs typeface="Calibri"/>
                <a:sym typeface="Calibri"/>
              </a:rPr>
              <a:t>Hutton’s theory is the basis of modern geology.</a:t>
            </a:r>
          </a:p>
          <a:p>
            <a:pPr marL="342900" marR="0" lvl="0" indent="-342900" algn="l" rtl="0">
              <a:spcBef>
                <a:spcPts val="590"/>
              </a:spcBef>
              <a:buClr>
                <a:schemeClr val="dk1"/>
              </a:buClr>
              <a:buSzPct val="98333"/>
              <a:buFont typeface="Calibri"/>
              <a:buChar char="•"/>
            </a:pPr>
            <a:r>
              <a:rPr lang="en-US" sz="2950" b="0" i="0" u="none" strike="noStrike" cap="none">
                <a:solidFill>
                  <a:schemeClr val="dk1"/>
                </a:solidFill>
                <a:latin typeface="Calibri"/>
                <a:ea typeface="Calibri"/>
                <a:cs typeface="Calibri"/>
                <a:sym typeface="Calibri"/>
              </a:rPr>
              <a:t>Some changes are gradual (like mountains forming), others are fast (like a volcanic eruption and earthquakes).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What is the Geologic Time Scale?</a:t>
            </a:r>
          </a:p>
        </p:txBody>
      </p:sp>
      <p:sp>
        <p:nvSpPr>
          <p:cNvPr id="103" name="Shape 10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a:solidFill>
                  <a:schemeClr val="dk1"/>
                </a:solidFill>
                <a:latin typeface="Calibri"/>
                <a:ea typeface="Calibri"/>
                <a:cs typeface="Calibri"/>
                <a:sym typeface="Calibri"/>
              </a:rPr>
              <a:t>The Geologic Time Scale divides Earth’s history into intervals of time defined by major events or changes on Earth.</a:t>
            </a:r>
          </a:p>
          <a:p>
            <a:pPr marL="342900" marR="0" lvl="0" indent="-342900" algn="l" rtl="0">
              <a:spcBef>
                <a:spcPts val="640"/>
              </a:spcBef>
              <a:buClr>
                <a:schemeClr val="dk1"/>
              </a:buClr>
              <a:buSzPct val="100000"/>
              <a:buFont typeface="Calibri"/>
              <a:buChar char="•"/>
            </a:pPr>
            <a:r>
              <a:rPr lang="en-US" sz="3200" b="0" i="0" u="none" strike="noStrike" cap="none">
                <a:solidFill>
                  <a:schemeClr val="dk1"/>
                </a:solidFill>
                <a:latin typeface="Calibri"/>
                <a:ea typeface="Calibri"/>
                <a:cs typeface="Calibri"/>
                <a:sym typeface="Calibri"/>
              </a:rPr>
              <a:t>Scientists use information from fossils and radioactive dating to figure out what happened over the 4.6 billion years of Earth’s history.</a:t>
            </a:r>
          </a:p>
          <a:p>
            <a:pPr marL="342900" marR="0" lvl="0" indent="-342900" algn="l" rtl="0">
              <a:spcBef>
                <a:spcPts val="640"/>
              </a:spcBef>
              <a:buClr>
                <a:schemeClr val="dk1"/>
              </a:buClr>
              <a:buSzPct val="25000"/>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28600"/>
            <a:ext cx="8229600" cy="88423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a:solidFill>
                  <a:schemeClr val="dk1"/>
                </a:solidFill>
                <a:latin typeface="Calibri"/>
                <a:ea typeface="Calibri"/>
                <a:cs typeface="Calibri"/>
                <a:sym typeface="Calibri"/>
              </a:rPr>
              <a:t>How is the geologic time scale divided?</a:t>
            </a:r>
          </a:p>
        </p:txBody>
      </p:sp>
      <p:sp>
        <p:nvSpPr>
          <p:cNvPr id="109" name="Shape 109"/>
          <p:cNvSpPr txBox="1">
            <a:spLocks noGrp="1"/>
          </p:cNvSpPr>
          <p:nvPr>
            <p:ph type="body" idx="1"/>
          </p:nvPr>
        </p:nvSpPr>
        <p:spPr>
          <a:xfrm>
            <a:off x="152400" y="1447800"/>
            <a:ext cx="8763000" cy="52577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Calibri"/>
              <a:buChar char="•"/>
            </a:pPr>
            <a:r>
              <a:rPr lang="en-US" sz="3200" b="0" i="0" u="none" strike="noStrike" cap="none">
                <a:solidFill>
                  <a:schemeClr val="dk1"/>
                </a:solidFill>
                <a:latin typeface="Calibri"/>
                <a:ea typeface="Calibri"/>
                <a:cs typeface="Calibri"/>
                <a:sym typeface="Calibri"/>
              </a:rPr>
              <a:t>The geologic time scale is divided into eons, eras, periods, and epochs. These divisions are based on changes or events recorded in rocks and fossils. </a:t>
            </a:r>
          </a:p>
          <a:p>
            <a:pPr marL="742950" marR="0" lvl="1" indent="-285750" algn="l" rtl="0">
              <a:lnSpc>
                <a:spcPct val="90000"/>
              </a:lnSpc>
              <a:spcBef>
                <a:spcPts val="560"/>
              </a:spcBef>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The largest unit of time is an eon.  There are 4 eons in Earth’s 4.6 billion-year history: Hadean, Archean, Proterozoic, and Phanerozoic.</a:t>
            </a:r>
          </a:p>
          <a:p>
            <a:pPr marL="742950" marR="0" lvl="1" indent="-285750" algn="l" rtl="0">
              <a:lnSpc>
                <a:spcPct val="90000"/>
              </a:lnSpc>
              <a:spcBef>
                <a:spcPts val="560"/>
              </a:spcBef>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Eons may be divided into eras.  </a:t>
            </a:r>
          </a:p>
          <a:p>
            <a:pPr marL="742950" marR="0" lvl="1" indent="-285750" algn="l" rtl="0">
              <a:lnSpc>
                <a:spcPct val="90000"/>
              </a:lnSpc>
              <a:spcBef>
                <a:spcPts val="560"/>
              </a:spcBef>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Each era is subdivided into a number of periods. </a:t>
            </a:r>
          </a:p>
          <a:p>
            <a:pPr marL="742950" marR="0" lvl="1" indent="-285750" algn="l" rtl="0">
              <a:lnSpc>
                <a:spcPct val="90000"/>
              </a:lnSpc>
              <a:spcBef>
                <a:spcPts val="560"/>
              </a:spcBef>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Periods are further divided into epochs. </a:t>
            </a:r>
          </a:p>
          <a:p>
            <a:pPr marL="742950" marR="0" lvl="1" indent="-285750" algn="l" rtl="0">
              <a:lnSpc>
                <a:spcPct val="90000"/>
              </a:lnSpc>
              <a:spcBef>
                <a:spcPts val="560"/>
              </a:spcBef>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Eons → Eras → Periods → Epochs</a:t>
            </a:r>
          </a:p>
          <a:p>
            <a:pPr marL="742950" marR="0" lvl="1" indent="-285750" algn="l" rtl="0">
              <a:lnSpc>
                <a:spcPct val="90000"/>
              </a:lnSpc>
              <a:spcBef>
                <a:spcPts val="560"/>
              </a:spcBef>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bya=billion years ago, mya=million years ago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What is Precambrian time?</a:t>
            </a:r>
          </a:p>
        </p:txBody>
      </p:sp>
      <p:sp>
        <p:nvSpPr>
          <p:cNvPr id="115" name="Shape 11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a:solidFill>
                  <a:schemeClr val="dk1"/>
                </a:solidFill>
                <a:latin typeface="Calibri"/>
                <a:ea typeface="Calibri"/>
                <a:cs typeface="Calibri"/>
                <a:sym typeface="Calibri"/>
              </a:rPr>
              <a:t>The Hadean, Archean, and Proterozoic eons together are called Precambrian time and make up almost 90% of Earth’s history.  </a:t>
            </a:r>
          </a:p>
          <a:p>
            <a:pPr marL="742950" marR="0" lvl="1" indent="-285750" algn="l" rtl="0">
              <a:spcBef>
                <a:spcPts val="560"/>
              </a:spcBef>
              <a:buClr>
                <a:schemeClr val="dk1"/>
              </a:buClr>
              <a:buSzPct val="100000"/>
              <a:buFont typeface="Calibri"/>
              <a:buChar char="–"/>
            </a:pPr>
            <a:r>
              <a:rPr lang="en-US" sz="2800" b="0" i="0" u="none" strike="noStrike" cap="none">
                <a:solidFill>
                  <a:schemeClr val="dk1"/>
                </a:solidFill>
                <a:latin typeface="Calibri"/>
                <a:ea typeface="Calibri"/>
                <a:cs typeface="Calibri"/>
                <a:sym typeface="Calibri"/>
              </a:rPr>
              <a:t>Fossils in the Precambrian time were mostly tiny organisms that can only be seen with a microscope (bacteria and protists).</a:t>
            </a:r>
          </a:p>
          <a:p>
            <a:pPr marL="342900" marR="0" lvl="0" indent="-342900" algn="l" rtl="0">
              <a:spcBef>
                <a:spcPts val="640"/>
              </a:spcBef>
              <a:buClr>
                <a:schemeClr val="dk1"/>
              </a:buClr>
              <a:buSzPct val="25000"/>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28600"/>
            <a:ext cx="8229600" cy="88423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What is the Phanerozoic eon?</a:t>
            </a:r>
          </a:p>
        </p:txBody>
      </p:sp>
      <p:sp>
        <p:nvSpPr>
          <p:cNvPr id="121" name="Shape 121"/>
          <p:cNvSpPr txBox="1">
            <a:spLocks noGrp="1"/>
          </p:cNvSpPr>
          <p:nvPr>
            <p:ph type="body" idx="1"/>
          </p:nvPr>
        </p:nvSpPr>
        <p:spPr>
          <a:xfrm>
            <a:off x="228600" y="1066800"/>
            <a:ext cx="8686800" cy="55626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Calibri"/>
              <a:buChar char="•"/>
            </a:pPr>
            <a:r>
              <a:rPr lang="en-US" sz="2700" b="0" i="0" u="none" strike="noStrike" cap="none">
                <a:solidFill>
                  <a:schemeClr val="dk1"/>
                </a:solidFill>
                <a:latin typeface="Calibri"/>
                <a:ea typeface="Calibri"/>
                <a:cs typeface="Calibri"/>
                <a:sym typeface="Calibri"/>
              </a:rPr>
              <a:t>The Phanerozoic eon is the most recent eon, and began around 544 million years ago.</a:t>
            </a:r>
          </a:p>
          <a:p>
            <a:pPr marL="342900" marR="0" lvl="0" indent="-342900" algn="l" rtl="0">
              <a:lnSpc>
                <a:spcPct val="90000"/>
              </a:lnSpc>
              <a:spcBef>
                <a:spcPts val="540"/>
              </a:spcBef>
              <a:buClr>
                <a:schemeClr val="dk1"/>
              </a:buClr>
              <a:buSzPct val="100000"/>
              <a:buFont typeface="Calibri"/>
              <a:buChar char="•"/>
            </a:pPr>
            <a:r>
              <a:rPr lang="en-US" sz="2700" b="0" i="0" u="none" strike="noStrike" cap="none">
                <a:solidFill>
                  <a:schemeClr val="dk1"/>
                </a:solidFill>
                <a:latin typeface="Calibri"/>
                <a:ea typeface="Calibri"/>
                <a:cs typeface="Calibri"/>
                <a:sym typeface="Calibri"/>
              </a:rPr>
              <a:t>The Phanerozoic eon is divided into three eras:</a:t>
            </a:r>
          </a:p>
          <a:p>
            <a:pPr marL="742950" marR="0" lvl="1" indent="-285750" algn="l" rtl="0">
              <a:lnSpc>
                <a:spcPct val="90000"/>
              </a:lnSpc>
              <a:spcBef>
                <a:spcPts val="480"/>
              </a:spcBef>
              <a:buClr>
                <a:schemeClr val="dk1"/>
              </a:buClr>
              <a:buSzPct val="100000"/>
              <a:buFont typeface="Calibri"/>
              <a:buChar char="–"/>
            </a:pPr>
            <a:r>
              <a:rPr lang="en-US" sz="2400" b="0" i="0" u="none" strike="noStrike" cap="none">
                <a:solidFill>
                  <a:schemeClr val="dk1"/>
                </a:solidFill>
                <a:latin typeface="Calibri"/>
                <a:ea typeface="Calibri"/>
                <a:cs typeface="Calibri"/>
                <a:sym typeface="Calibri"/>
              </a:rPr>
              <a:t>The Paleozoic Era, which means “ancient life”</a:t>
            </a:r>
          </a:p>
          <a:p>
            <a:pPr marL="1143000" marR="0" lvl="2" indent="-228600" algn="l" rtl="0">
              <a:lnSpc>
                <a:spcPct val="90000"/>
              </a:lnSpc>
              <a:spcBef>
                <a:spcPts val="410"/>
              </a:spcBef>
              <a:buClr>
                <a:schemeClr val="dk1"/>
              </a:buClr>
              <a:buSzPct val="97619"/>
              <a:buFont typeface="Calibri"/>
              <a:buChar char="•"/>
            </a:pPr>
            <a:r>
              <a:rPr lang="en-US" sz="2050" b="0" i="0" u="none" strike="noStrike" cap="none">
                <a:solidFill>
                  <a:schemeClr val="dk1"/>
                </a:solidFill>
                <a:latin typeface="Calibri"/>
                <a:ea typeface="Calibri"/>
                <a:cs typeface="Calibri"/>
                <a:sym typeface="Calibri"/>
              </a:rPr>
              <a:t>At the beginning, all life lived in oceans, fish with backbones developed. Towards the end, life moved onto land, reptiles and insects were common.</a:t>
            </a:r>
          </a:p>
          <a:p>
            <a:pPr marL="1143000" marR="0" lvl="2" indent="-228600" algn="l" rtl="0">
              <a:lnSpc>
                <a:spcPct val="90000"/>
              </a:lnSpc>
              <a:spcBef>
                <a:spcPts val="410"/>
              </a:spcBef>
              <a:buClr>
                <a:schemeClr val="dk1"/>
              </a:buClr>
              <a:buSzPct val="97619"/>
              <a:buFont typeface="Calibri"/>
              <a:buChar char="•"/>
            </a:pPr>
            <a:r>
              <a:rPr lang="en-US" sz="2050" b="0" i="0" u="none" strike="noStrike" cap="none">
                <a:solidFill>
                  <a:schemeClr val="dk1"/>
                </a:solidFill>
                <a:latin typeface="Calibri"/>
                <a:ea typeface="Calibri"/>
                <a:cs typeface="Calibri"/>
                <a:sym typeface="Calibri"/>
              </a:rPr>
              <a:t>Ended with a mass extinction: when many different life forms all die out (or become extinct) at the same time (248 mya). </a:t>
            </a:r>
          </a:p>
          <a:p>
            <a:pPr marL="742950" marR="0" lvl="1" indent="-285750" algn="l" rtl="0">
              <a:lnSpc>
                <a:spcPct val="90000"/>
              </a:lnSpc>
              <a:spcBef>
                <a:spcPts val="480"/>
              </a:spcBef>
              <a:buClr>
                <a:schemeClr val="dk1"/>
              </a:buClr>
              <a:buSzPct val="100000"/>
              <a:buFont typeface="Calibri"/>
              <a:buChar char="–"/>
            </a:pPr>
            <a:r>
              <a:rPr lang="en-US" sz="2400" b="0" i="0" u="none" strike="noStrike" cap="none">
                <a:solidFill>
                  <a:schemeClr val="dk1"/>
                </a:solidFill>
                <a:latin typeface="Calibri"/>
                <a:ea typeface="Calibri"/>
                <a:cs typeface="Calibri"/>
                <a:sym typeface="Calibri"/>
              </a:rPr>
              <a:t>The Mesozoic Era, which means “middle life”</a:t>
            </a:r>
          </a:p>
          <a:p>
            <a:pPr marL="1143000" marR="0" lvl="2" indent="-228600" algn="l" rtl="0">
              <a:lnSpc>
                <a:spcPct val="90000"/>
              </a:lnSpc>
              <a:spcBef>
                <a:spcPts val="410"/>
              </a:spcBef>
              <a:buClr>
                <a:schemeClr val="dk1"/>
              </a:buClr>
              <a:buSzPct val="97619"/>
              <a:buFont typeface="Calibri"/>
              <a:buChar char="•"/>
            </a:pPr>
            <a:r>
              <a:rPr lang="en-US" sz="2050" b="0" i="0" u="none" strike="noStrike" cap="none">
                <a:solidFill>
                  <a:schemeClr val="dk1"/>
                </a:solidFill>
                <a:latin typeface="Calibri"/>
                <a:ea typeface="Calibri"/>
                <a:cs typeface="Calibri"/>
                <a:sym typeface="Calibri"/>
              </a:rPr>
              <a:t>Also called the Age of Reptiles, because this is when dinosaurs ruled the Earth. Mammals, birds, and flowering plants also appeared.</a:t>
            </a:r>
          </a:p>
          <a:p>
            <a:pPr marL="1143000" marR="0" lvl="2" indent="-228600" algn="l" rtl="0">
              <a:lnSpc>
                <a:spcPct val="90000"/>
              </a:lnSpc>
              <a:spcBef>
                <a:spcPts val="410"/>
              </a:spcBef>
              <a:buClr>
                <a:schemeClr val="dk1"/>
              </a:buClr>
              <a:buSzPct val="97619"/>
              <a:buFont typeface="Calibri"/>
              <a:buChar char="•"/>
            </a:pPr>
            <a:r>
              <a:rPr lang="en-US" sz="2050" b="0" i="0" u="none" strike="noStrike" cap="none">
                <a:solidFill>
                  <a:schemeClr val="dk1"/>
                </a:solidFill>
                <a:latin typeface="Calibri"/>
                <a:ea typeface="Calibri"/>
                <a:cs typeface="Calibri"/>
                <a:sym typeface="Calibri"/>
              </a:rPr>
              <a:t>The Mesozoic era ended with another mass extinction, thought to be caused by an asteroid hitting the Earth, throwing dust into the air and blocking sunlight, causing plants to die (65 mya). </a:t>
            </a:r>
          </a:p>
          <a:p>
            <a:pPr marL="742950" marR="0" lvl="1" indent="-285750" algn="l" rtl="0">
              <a:lnSpc>
                <a:spcPct val="90000"/>
              </a:lnSpc>
              <a:spcBef>
                <a:spcPts val="480"/>
              </a:spcBef>
              <a:buClr>
                <a:schemeClr val="dk1"/>
              </a:buClr>
              <a:buSzPct val="100000"/>
              <a:buFont typeface="Calibri"/>
              <a:buChar char="–"/>
            </a:pPr>
            <a:r>
              <a:rPr lang="en-US" sz="2400" b="0" i="0" u="none" strike="noStrike" cap="none">
                <a:solidFill>
                  <a:schemeClr val="dk1"/>
                </a:solidFill>
                <a:latin typeface="Calibri"/>
                <a:ea typeface="Calibri"/>
                <a:cs typeface="Calibri"/>
                <a:sym typeface="Calibri"/>
              </a:rPr>
              <a:t>The Cenozoic Era, which means “recent life”</a:t>
            </a:r>
          </a:p>
          <a:p>
            <a:pPr marL="342900" marR="0" lvl="0" indent="-342900" algn="l" rtl="0">
              <a:lnSpc>
                <a:spcPct val="90000"/>
              </a:lnSpc>
              <a:spcBef>
                <a:spcPts val="544"/>
              </a:spcBef>
              <a:buClr>
                <a:schemeClr val="dk1"/>
              </a:buClr>
              <a:buSzPct val="25000"/>
              <a:buFont typeface="Calibri"/>
              <a:buNone/>
            </a:pPr>
            <a:endParaRPr sz="27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28600"/>
            <a:ext cx="8229600" cy="715962"/>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a:solidFill>
                  <a:schemeClr val="dk1"/>
                </a:solidFill>
                <a:latin typeface="Calibri"/>
                <a:ea typeface="Calibri"/>
                <a:cs typeface="Calibri"/>
                <a:sym typeface="Calibri"/>
              </a:rPr>
              <a:t>What is the Cenozoic Era?</a:t>
            </a:r>
          </a:p>
        </p:txBody>
      </p:sp>
      <p:sp>
        <p:nvSpPr>
          <p:cNvPr id="127" name="Shape 127"/>
          <p:cNvSpPr txBox="1">
            <a:spLocks noGrp="1"/>
          </p:cNvSpPr>
          <p:nvPr>
            <p:ph type="body" idx="1"/>
          </p:nvPr>
        </p:nvSpPr>
        <p:spPr>
          <a:xfrm>
            <a:off x="457200" y="990600"/>
            <a:ext cx="8229600" cy="56388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98333"/>
              <a:buFont typeface="Calibri"/>
              <a:buChar char="•"/>
            </a:pPr>
            <a:r>
              <a:rPr lang="en-US" sz="2950" b="0" i="0" u="none" strike="noStrike" cap="none">
                <a:solidFill>
                  <a:schemeClr val="dk1"/>
                </a:solidFill>
                <a:latin typeface="Calibri"/>
                <a:ea typeface="Calibri"/>
                <a:cs typeface="Calibri"/>
                <a:sym typeface="Calibri"/>
              </a:rPr>
              <a:t>The Cenozoic era is the most recent era, began about 65 million years ago and continues today.  </a:t>
            </a:r>
          </a:p>
          <a:p>
            <a:pPr marL="742950" marR="0" lvl="1" indent="-285750" algn="l" rtl="0">
              <a:lnSpc>
                <a:spcPct val="90000"/>
              </a:lnSpc>
              <a:spcBef>
                <a:spcPts val="520"/>
              </a:spcBef>
              <a:buClr>
                <a:schemeClr val="dk1"/>
              </a:buClr>
              <a:buSzPct val="100000"/>
              <a:buFont typeface="Calibri"/>
              <a:buChar char="–"/>
            </a:pPr>
            <a:r>
              <a:rPr lang="en-US" sz="2600" b="0" i="0" u="none" strike="noStrike" cap="none">
                <a:solidFill>
                  <a:schemeClr val="dk1"/>
                </a:solidFill>
                <a:latin typeface="Calibri"/>
                <a:ea typeface="Calibri"/>
                <a:cs typeface="Calibri"/>
                <a:sym typeface="Calibri"/>
              </a:rPr>
              <a:t>The Cenozoic era is also known as the Age of Mammals because it marks the time when mammals became a main category of life on Earth. </a:t>
            </a:r>
          </a:p>
          <a:p>
            <a:pPr marL="742950" marR="0" lvl="1" indent="-285750" algn="l" rtl="0">
              <a:lnSpc>
                <a:spcPct val="90000"/>
              </a:lnSpc>
              <a:spcBef>
                <a:spcPts val="520"/>
              </a:spcBef>
              <a:buClr>
                <a:schemeClr val="dk1"/>
              </a:buClr>
              <a:buSzPct val="100000"/>
              <a:buFont typeface="Calibri"/>
              <a:buChar char="–"/>
            </a:pPr>
            <a:r>
              <a:rPr lang="en-US" sz="2600" b="0" i="0" u="none" strike="noStrike" cap="none">
                <a:solidFill>
                  <a:schemeClr val="dk1"/>
                </a:solidFill>
                <a:latin typeface="Calibri"/>
                <a:ea typeface="Calibri"/>
                <a:cs typeface="Calibri"/>
                <a:sym typeface="Calibri"/>
              </a:rPr>
              <a:t>The Cenozoic era is divided into two periods: the tertiary and the quaternary. </a:t>
            </a:r>
          </a:p>
          <a:p>
            <a:pPr marL="1143000" marR="0" lvl="2" indent="-228600" algn="l" rtl="0">
              <a:lnSpc>
                <a:spcPct val="90000"/>
              </a:lnSpc>
              <a:spcBef>
                <a:spcPts val="440"/>
              </a:spcBef>
              <a:buClr>
                <a:schemeClr val="dk1"/>
              </a:buClr>
              <a:buSzPct val="100000"/>
              <a:buFont typeface="Calibri"/>
              <a:buChar char="•"/>
            </a:pPr>
            <a:r>
              <a:rPr lang="en-US" sz="2200" b="0" i="0" u="none" strike="noStrike" cap="none">
                <a:solidFill>
                  <a:schemeClr val="dk1"/>
                </a:solidFill>
                <a:latin typeface="Calibri"/>
                <a:ea typeface="Calibri"/>
                <a:cs typeface="Calibri"/>
                <a:sym typeface="Calibri"/>
              </a:rPr>
              <a:t>The Quaternary period stretches from 2 million years ago to the present.</a:t>
            </a:r>
          </a:p>
          <a:p>
            <a:pPr marL="1143000" marR="0" lvl="2" indent="-228600" algn="l" rtl="0">
              <a:lnSpc>
                <a:spcPct val="90000"/>
              </a:lnSpc>
              <a:spcBef>
                <a:spcPts val="440"/>
              </a:spcBef>
              <a:buClr>
                <a:schemeClr val="dk1"/>
              </a:buClr>
              <a:buSzPct val="100000"/>
              <a:buFont typeface="Calibri"/>
              <a:buChar char="•"/>
            </a:pPr>
            <a:r>
              <a:rPr lang="en-US" sz="2200" b="0" i="0" u="none" strike="noStrike" cap="none">
                <a:solidFill>
                  <a:schemeClr val="dk1"/>
                </a:solidFill>
                <a:latin typeface="Calibri"/>
                <a:ea typeface="Calibri"/>
                <a:cs typeface="Calibri"/>
                <a:sym typeface="Calibri"/>
              </a:rPr>
              <a:t>Most of the Quaternary has been a series of ice ages with much of Europe, North America, and Asia covered in ice. </a:t>
            </a:r>
          </a:p>
          <a:p>
            <a:pPr marL="1143000" marR="0" lvl="2" indent="-228600" algn="l" rtl="0">
              <a:lnSpc>
                <a:spcPct val="90000"/>
              </a:lnSpc>
              <a:spcBef>
                <a:spcPts val="440"/>
              </a:spcBef>
              <a:buClr>
                <a:schemeClr val="dk1"/>
              </a:buClr>
              <a:buSzPct val="100000"/>
              <a:buFont typeface="Calibri"/>
              <a:buChar char="•"/>
            </a:pPr>
            <a:r>
              <a:rPr lang="en-US" sz="2200" b="0" i="0" u="none" strike="noStrike" cap="none">
                <a:solidFill>
                  <a:schemeClr val="dk1"/>
                </a:solidFill>
                <a:latin typeface="Calibri"/>
                <a:ea typeface="Calibri"/>
                <a:cs typeface="Calibri"/>
                <a:sym typeface="Calibri"/>
              </a:rPr>
              <a:t>Mammoths, Saber-Toothed tigers, and other giant mammals were common during the first part of the quaternary.</a:t>
            </a:r>
          </a:p>
          <a:p>
            <a:pPr marL="1143000" marR="0" lvl="2" indent="-228600" algn="l" rtl="0">
              <a:lnSpc>
                <a:spcPct val="90000"/>
              </a:lnSpc>
              <a:spcBef>
                <a:spcPts val="440"/>
              </a:spcBef>
              <a:buClr>
                <a:schemeClr val="dk1"/>
              </a:buClr>
              <a:buSzPct val="100000"/>
              <a:buFont typeface="Calibri"/>
              <a:buChar char="•"/>
            </a:pPr>
            <a:r>
              <a:rPr lang="en-US" sz="2200" b="0" i="0" u="none" strike="noStrike" cap="none">
                <a:solidFill>
                  <a:schemeClr val="dk1"/>
                </a:solidFill>
                <a:latin typeface="Calibri"/>
                <a:ea typeface="Calibri"/>
                <a:cs typeface="Calibri"/>
                <a:sym typeface="Calibri"/>
              </a:rPr>
              <a:t>Fossils of the first modern humans are also from this period; they are about 100,000 years old.  </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690</Words>
  <Application>Microsoft Office PowerPoint</Application>
  <PresentationFormat>On-screen Show (4:3)</PresentationFormat>
  <Paragraphs>45</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Notes Geology Chapter 2.3: Geologic Time</vt:lpstr>
      <vt:lpstr>Who was James Hutton?</vt:lpstr>
      <vt:lpstr>What is uniformitarianism?</vt:lpstr>
      <vt:lpstr>What is the Geologic Time Scale?</vt:lpstr>
      <vt:lpstr>How is the geologic time scale divided?</vt:lpstr>
      <vt:lpstr>What is Precambrian time?</vt:lpstr>
      <vt:lpstr>What is the Phanerozoic eon?</vt:lpstr>
      <vt:lpstr>What is the Cenozoic Era?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Geology Chapter 2.3: Geologic Time</dc:title>
  <cp:lastModifiedBy>Kristin Ball</cp:lastModifiedBy>
  <cp:revision>1</cp:revision>
  <dcterms:modified xsi:type="dcterms:W3CDTF">2017-04-21T11:44:22Z</dcterms:modified>
</cp:coreProperties>
</file>