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3" name="Shape 13"/>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Calibri"/>
              <a:buNone/>
              <a:defRPr/>
            </a:lvl1pPr>
            <a:lvl2pPr indent="0" lvl="1" marL="457200" marR="0" rtl="0" algn="ctr">
              <a:spcBef>
                <a:spcPts val="560"/>
              </a:spcBef>
              <a:buClr>
                <a:srgbClr val="888888"/>
              </a:buClr>
              <a:buFont typeface="Calibri"/>
              <a:buNone/>
              <a:defRPr/>
            </a:lvl2pPr>
            <a:lvl3pPr indent="0" lvl="2" marL="914400" marR="0" rtl="0" algn="ctr">
              <a:spcBef>
                <a:spcPts val="480"/>
              </a:spcBef>
              <a:buClr>
                <a:srgbClr val="888888"/>
              </a:buClr>
              <a:buFont typeface="Calibri"/>
              <a:buNone/>
              <a:defRPr/>
            </a:lvl3pPr>
            <a:lvl4pPr indent="0" lvl="3" marL="1371600" marR="0" rtl="0" algn="ctr">
              <a:spcBef>
                <a:spcPts val="400"/>
              </a:spcBef>
              <a:buClr>
                <a:srgbClr val="888888"/>
              </a:buClr>
              <a:buFont typeface="Calibri"/>
              <a:buNone/>
              <a:defRPr/>
            </a:lvl4pPr>
            <a:lvl5pPr indent="0" lvl="4" marL="1828800" marR="0" rtl="0" algn="ctr">
              <a:spcBef>
                <a:spcPts val="400"/>
              </a:spcBef>
              <a:buClr>
                <a:srgbClr val="888888"/>
              </a:buClr>
              <a:buFont typeface="Calibri"/>
              <a:buNone/>
              <a:defRPr/>
            </a:lvl5pPr>
            <a:lvl6pPr indent="0" lvl="5" marL="2286000" marR="0" rtl="0" algn="ctr">
              <a:spcBef>
                <a:spcPts val="400"/>
              </a:spcBef>
              <a:buClr>
                <a:srgbClr val="888888"/>
              </a:buClr>
              <a:buFont typeface="Calibri"/>
              <a:buNone/>
              <a:defRPr/>
            </a:lvl6pPr>
            <a:lvl7pPr indent="0" lvl="6" marL="2743200" marR="0" rtl="0" algn="ctr">
              <a:spcBef>
                <a:spcPts val="400"/>
              </a:spcBef>
              <a:buClr>
                <a:srgbClr val="888888"/>
              </a:buClr>
              <a:buFont typeface="Calibri"/>
              <a:buNone/>
              <a:defRPr/>
            </a:lvl7pPr>
            <a:lvl8pPr indent="0" lvl="7" marL="3200400" marR="0" rtl="0" algn="ctr">
              <a:spcBef>
                <a:spcPts val="400"/>
              </a:spcBef>
              <a:buClr>
                <a:srgbClr val="888888"/>
              </a:buClr>
              <a:buFont typeface="Calibri"/>
              <a:buNone/>
              <a:defRPr/>
            </a:lvl8pPr>
            <a:lvl9pPr indent="0" lvl="8" marL="3657600" marR="0" rtl="0" algn="ctr">
              <a:spcBef>
                <a:spcPts val="400"/>
              </a:spcBef>
              <a:buClr>
                <a:srgbClr val="888888"/>
              </a:buClr>
              <a:buFont typeface="Calibri"/>
              <a:buNone/>
              <a:defRPr/>
            </a:lvl9pPr>
          </a:lstStyle>
          <a:p/>
        </p:txBody>
      </p:sp>
      <p:sp>
        <p:nvSpPr>
          <p:cNvPr id="14" name="Shape 1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 name="Shape 16"/>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Calibri"/>
              <a:buChar char="•"/>
              <a:defRPr/>
            </a:lvl1pPr>
            <a:lvl2pPr indent="-107950" lvl="1" marL="742950" rtl="0" algn="l">
              <a:spcBef>
                <a:spcPts val="560"/>
              </a:spcBef>
              <a:buClr>
                <a:schemeClr val="dk1"/>
              </a:buClr>
              <a:buFont typeface="Calibri"/>
              <a:buChar char="–"/>
              <a:defRPr/>
            </a:lvl2pPr>
            <a:lvl3pPr indent="-762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71" name="Shape 7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3" name="Shape 73"/>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Calibri"/>
              <a:buChar char="•"/>
              <a:defRPr/>
            </a:lvl1pPr>
            <a:lvl2pPr indent="-107950" lvl="1" marL="742950" rtl="0" algn="l">
              <a:spcBef>
                <a:spcPts val="560"/>
              </a:spcBef>
              <a:buClr>
                <a:schemeClr val="dk1"/>
              </a:buClr>
              <a:buFont typeface="Calibri"/>
              <a:buChar char="–"/>
              <a:defRPr/>
            </a:lvl2pPr>
            <a:lvl3pPr indent="-762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Calibri"/>
              <a:buChar char="•"/>
              <a:defRPr/>
            </a:lvl1pPr>
            <a:lvl2pPr indent="-107950" lvl="1" marL="742950" rtl="0" algn="l">
              <a:spcBef>
                <a:spcPts val="560"/>
              </a:spcBef>
              <a:buClr>
                <a:schemeClr val="dk1"/>
              </a:buClr>
              <a:buFont typeface="Calibri"/>
              <a:buChar char="–"/>
              <a:defRPr/>
            </a:lvl2pPr>
            <a:lvl3pPr indent="-762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20" name="Shape 2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 name="Shape 25"/>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26" name="Shape 2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8" name="Shape 28"/>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1" name="Shape 31"/>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39" name="Shape 39"/>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41" name="Shape 41"/>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2" name="Shape 4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4" name="Shape 44"/>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7" name="Shape 4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9" name="Shape 49"/>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p:nvPr>
            <p:ph idx="2" type="pic"/>
          </p:nvPr>
        </p:nvSpPr>
        <p:spPr>
          <a:xfrm>
            <a:off x="1792288" y="612775"/>
            <a:ext cx="5486399" cy="4114800"/>
          </a:xfrm>
          <a:prstGeom prst="rect">
            <a:avLst/>
          </a:prstGeom>
          <a:noFill/>
          <a:ln>
            <a:noFill/>
          </a:ln>
        </p:spPr>
      </p:sp>
      <p:sp>
        <p:nvSpPr>
          <p:cNvPr id="64" name="Shape 6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Calibri"/>
              <a:buChar char="•"/>
              <a:defRPr/>
            </a:lvl1pPr>
            <a:lvl2pPr indent="-107950" lvl="1" marL="742950" marR="0" rtl="0" algn="l">
              <a:spcBef>
                <a:spcPts val="560"/>
              </a:spcBef>
              <a:buClr>
                <a:schemeClr val="dk1"/>
              </a:buClr>
              <a:buFont typeface="Calibri"/>
              <a:buChar char="–"/>
              <a:defRPr/>
            </a:lvl2pPr>
            <a:lvl3pPr indent="-76200" lvl="2" marL="1143000" marR="0" rtl="0" algn="l">
              <a:spcBef>
                <a:spcPts val="480"/>
              </a:spcBef>
              <a:buClr>
                <a:schemeClr val="dk1"/>
              </a:buClr>
              <a:buFont typeface="Calibri"/>
              <a:buChar char="•"/>
              <a:defRPr/>
            </a:lvl3pPr>
            <a:lvl4pPr indent="-101600" lvl="3" marL="1600200" marR="0" rtl="0" algn="l">
              <a:spcBef>
                <a:spcPts val="400"/>
              </a:spcBef>
              <a:buClr>
                <a:schemeClr val="dk1"/>
              </a:buClr>
              <a:buFont typeface="Calibri"/>
              <a:buChar char="–"/>
              <a:defRPr/>
            </a:lvl4pPr>
            <a:lvl5pPr indent="-101600" lvl="4" marL="2057400" marR="0" rtl="0" algn="l">
              <a:spcBef>
                <a:spcPts val="400"/>
              </a:spcBef>
              <a:buClr>
                <a:schemeClr val="dk1"/>
              </a:buClr>
              <a:buFont typeface="Calibri"/>
              <a:buChar char="»"/>
              <a:defRPr/>
            </a:lvl5pPr>
            <a:lvl6pPr indent="-101600" lvl="5" marL="2514600" marR="0" rtl="0" algn="l">
              <a:spcBef>
                <a:spcPts val="400"/>
              </a:spcBef>
              <a:buClr>
                <a:schemeClr val="dk1"/>
              </a:buClr>
              <a:buFont typeface="Calibri"/>
              <a:buChar char="•"/>
              <a:defRPr/>
            </a:lvl6pPr>
            <a:lvl7pPr indent="-101600" lvl="6" marL="2971800" marR="0" rtl="0" algn="l">
              <a:spcBef>
                <a:spcPts val="400"/>
              </a:spcBef>
              <a:buClr>
                <a:schemeClr val="dk1"/>
              </a:buClr>
              <a:buFont typeface="Calibri"/>
              <a:buChar char="•"/>
              <a:defRPr/>
            </a:lvl7pPr>
            <a:lvl8pPr indent="-101600" lvl="7" marL="3429000" marR="0" rtl="0" algn="l">
              <a:spcBef>
                <a:spcPts val="400"/>
              </a:spcBef>
              <a:buClr>
                <a:schemeClr val="dk1"/>
              </a:buClr>
              <a:buFont typeface="Calibri"/>
              <a:buChar char="•"/>
              <a:defRPr/>
            </a:lvl8pPr>
            <a:lvl9pPr indent="-101600" lvl="8" marL="3886200" marR="0" rtl="0" algn="l">
              <a:spcBef>
                <a:spcPts val="400"/>
              </a:spcBef>
              <a:buClr>
                <a:schemeClr val="dk1"/>
              </a:buClr>
              <a:buFont typeface="Calibri"/>
              <a:buChar char="•"/>
              <a:defRPr/>
            </a:lvl9pPr>
          </a:lstStyle>
          <a:p/>
        </p:txBody>
      </p:sp>
      <p:sp>
        <p:nvSpPr>
          <p:cNvPr id="8" name="Shape 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 name="Shape 10"/>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Notes Geology Chapter 2.3: Geologic Time</a:t>
            </a:r>
          </a:p>
        </p:txBody>
      </p:sp>
      <p:sp>
        <p:nvSpPr>
          <p:cNvPr id="85" name="Shape 85"/>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Calibri"/>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Who was James Hutton?</a:t>
            </a:r>
          </a:p>
        </p:txBody>
      </p:sp>
      <p:sp>
        <p:nvSpPr>
          <p:cNvPr id="91" name="Shape 91"/>
          <p:cNvSpPr txBox="1"/>
          <p:nvPr>
            <p:ph idx="1" type="body"/>
          </p:nvPr>
        </p:nvSpPr>
        <p:spPr>
          <a:xfrm>
            <a:off x="457200" y="1600200"/>
            <a:ext cx="8229600" cy="4800600"/>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In the late 1700s, James Hutton began to question some of the ideas regarding the Earth.</a:t>
            </a:r>
          </a:p>
          <a:p>
            <a:pPr indent="-285750" lvl="1" marL="742950" marR="0" rtl="0" algn="l">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He found fossils and saw them as evidence of life forms that no longer exist. </a:t>
            </a:r>
          </a:p>
          <a:p>
            <a:pPr indent="-285750" lvl="1" marL="742950" marR="0" rtl="0" algn="l">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Different types of fossilized creatures were found in different layers of rock.</a:t>
            </a:r>
          </a:p>
          <a:p>
            <a:pPr indent="-285750" lvl="1" marL="742950" marR="0" rtl="0" algn="l">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He was the first person to present a hypothesis that Earth changes over time.</a:t>
            </a:r>
          </a:p>
          <a:p>
            <a:pPr indent="-228600" lvl="2" marL="1143000" marR="0" rtl="0" algn="l">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Wind, water, heat, and cold break down rocks, while volcanic eruptions and building up of sediment continue to form new rock.</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What is uniformitarianism?</a:t>
            </a:r>
          </a:p>
        </p:txBody>
      </p:sp>
      <p:sp>
        <p:nvSpPr>
          <p:cNvPr id="97" name="Shape 9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Hutton’s theory of uniformitarianism states two things:</a:t>
            </a:r>
          </a:p>
          <a:p>
            <a:pPr indent="-285750" lvl="1" marL="742950" marR="0" rtl="0" algn="l">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Earth is an ever-changing place. </a:t>
            </a:r>
          </a:p>
          <a:p>
            <a:pPr indent="-285750" lvl="1" marL="742950" marR="0" rtl="0" algn="l">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The same forces of change at work today were at work in the past.  </a:t>
            </a:r>
          </a:p>
          <a:p>
            <a:pPr indent="-342900" lvl="0" marL="342900" marR="0" rtl="0" algn="l">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Hutton’s theory is the basis of modern geology.</a:t>
            </a:r>
          </a:p>
          <a:p>
            <a:pPr indent="-342900" lvl="0" marL="342900" marR="0" rtl="0" algn="l">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Some changes are gradual (like mountains forming), others are fast (like a volcanic eruption and earthquakes).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What is the Geologic Time Scale?</a:t>
            </a:r>
          </a:p>
        </p:txBody>
      </p:sp>
      <p:sp>
        <p:nvSpPr>
          <p:cNvPr id="103" name="Shape 10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The Geologic Time Scale divides Earth’s history into intervals of time defined by major events or changes on Earth.</a:t>
            </a:r>
          </a:p>
          <a:p>
            <a:pPr indent="-342900" lvl="0" marL="342900" marR="0" rtl="0" algn="l">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Scientists use information from fossils and radioactive dating to figure out what happened over the 4.6 billion years of Earth’s history.</a:t>
            </a:r>
          </a:p>
          <a:p>
            <a:pPr indent="-342900" lvl="0" marL="342900" marR="0" rtl="0" algn="l">
              <a:spcBef>
                <a:spcPts val="640"/>
              </a:spcBef>
              <a:buClr>
                <a:schemeClr val="dk1"/>
              </a:buClr>
              <a:buSzPct val="25000"/>
              <a:buFont typeface="Calibri"/>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28600"/>
            <a:ext cx="8229600" cy="884238"/>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How is the geologic time scale divided?</a:t>
            </a:r>
          </a:p>
        </p:txBody>
      </p:sp>
      <p:sp>
        <p:nvSpPr>
          <p:cNvPr id="109" name="Shape 109"/>
          <p:cNvSpPr txBox="1"/>
          <p:nvPr>
            <p:ph idx="1" type="body"/>
          </p:nvPr>
        </p:nvSpPr>
        <p:spPr>
          <a:xfrm>
            <a:off x="152400" y="1447800"/>
            <a:ext cx="8763000" cy="52577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The geologic time scale is divided into eons, eras, periods, and epochs. These divisions are based on changes or events recorded in rocks and fossils. </a:t>
            </a:r>
          </a:p>
          <a:p>
            <a:pPr indent="-285750" lvl="1" marL="742950" marR="0" rtl="0" algn="l">
              <a:lnSpc>
                <a:spcPct val="90000"/>
              </a:lnSpc>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The largest unit of time is an eon.  There are 4 eons in Earth’s 4.6 billion-year history: Hadean, Archean, Proterozoic, and Phanerozoic.</a:t>
            </a:r>
          </a:p>
          <a:p>
            <a:pPr indent="-285750" lvl="1" marL="742950" marR="0" rtl="0" algn="l">
              <a:lnSpc>
                <a:spcPct val="90000"/>
              </a:lnSpc>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Eons may be divided into eras.  </a:t>
            </a:r>
          </a:p>
          <a:p>
            <a:pPr indent="-285750" lvl="1" marL="742950" marR="0" rtl="0" algn="l">
              <a:lnSpc>
                <a:spcPct val="90000"/>
              </a:lnSpc>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Each era is subdivided into a number of periods. </a:t>
            </a:r>
          </a:p>
          <a:p>
            <a:pPr indent="-285750" lvl="1" marL="742950" marR="0" rtl="0" algn="l">
              <a:lnSpc>
                <a:spcPct val="90000"/>
              </a:lnSpc>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Periods are further divided into epochs. </a:t>
            </a:r>
          </a:p>
          <a:p>
            <a:pPr indent="-285750" lvl="1" marL="742950" marR="0" rtl="0" algn="l">
              <a:lnSpc>
                <a:spcPct val="90000"/>
              </a:lnSpc>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Eons → Eras → Periods → Epochs</a:t>
            </a:r>
          </a:p>
          <a:p>
            <a:pPr indent="-285750" lvl="1" marL="742950" marR="0" rtl="0" algn="l">
              <a:lnSpc>
                <a:spcPct val="90000"/>
              </a:lnSpc>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bya=billion years ago, mya=million years ago</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What is Precambrian time?</a:t>
            </a:r>
          </a:p>
        </p:txBody>
      </p:sp>
      <p:sp>
        <p:nvSpPr>
          <p:cNvPr id="115" name="Shape 11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The Hadean, Archean, and Proterozoic eons together are called Precambrian time and make up almost 90% of Earth’s history.  </a:t>
            </a:r>
          </a:p>
          <a:p>
            <a:pPr indent="-285750" lvl="1" marL="742950" marR="0" rtl="0" algn="l">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Fossils in the Precambrian time were mostly tiny organisms that can only be seen with a microscope (bacteria and protists).</a:t>
            </a:r>
          </a:p>
          <a:p>
            <a:pPr indent="-342900" lvl="0" marL="342900" marR="0" rtl="0" algn="l">
              <a:spcBef>
                <a:spcPts val="640"/>
              </a:spcBef>
              <a:buClr>
                <a:schemeClr val="dk1"/>
              </a:buClr>
              <a:buSzPct val="25000"/>
              <a:buFont typeface="Calibri"/>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28600"/>
            <a:ext cx="8229600" cy="884238"/>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What is the Phanerozoic eon?</a:t>
            </a:r>
          </a:p>
        </p:txBody>
      </p:sp>
      <p:sp>
        <p:nvSpPr>
          <p:cNvPr id="121" name="Shape 121"/>
          <p:cNvSpPr txBox="1"/>
          <p:nvPr>
            <p:ph idx="1" type="body"/>
          </p:nvPr>
        </p:nvSpPr>
        <p:spPr>
          <a:xfrm>
            <a:off x="228600" y="1066800"/>
            <a:ext cx="8686800" cy="5562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100000"/>
              <a:buFont typeface="Calibri"/>
              <a:buChar char="•"/>
            </a:pPr>
            <a:r>
              <a:rPr b="0" i="0" lang="en-US" sz="2700" u="none" cap="none" strike="noStrike">
                <a:solidFill>
                  <a:schemeClr val="dk1"/>
                </a:solidFill>
                <a:latin typeface="Calibri"/>
                <a:ea typeface="Calibri"/>
                <a:cs typeface="Calibri"/>
                <a:sym typeface="Calibri"/>
              </a:rPr>
              <a:t>The Phanerozoic eon is the most recent eon, and began around 544 million years ago.</a:t>
            </a:r>
          </a:p>
          <a:p>
            <a:pPr indent="-342900" lvl="0" marL="342900" marR="0" rtl="0" algn="l">
              <a:lnSpc>
                <a:spcPct val="90000"/>
              </a:lnSpc>
              <a:spcBef>
                <a:spcPts val="540"/>
              </a:spcBef>
              <a:buClr>
                <a:schemeClr val="dk1"/>
              </a:buClr>
              <a:buSzPct val="100000"/>
              <a:buFont typeface="Calibri"/>
              <a:buChar char="•"/>
            </a:pPr>
            <a:r>
              <a:rPr b="0" i="0" lang="en-US" sz="2700" u="none" cap="none" strike="noStrike">
                <a:solidFill>
                  <a:schemeClr val="dk1"/>
                </a:solidFill>
                <a:latin typeface="Calibri"/>
                <a:ea typeface="Calibri"/>
                <a:cs typeface="Calibri"/>
                <a:sym typeface="Calibri"/>
              </a:rPr>
              <a:t>The Phanerozoic eon is divided into three eras:</a:t>
            </a:r>
          </a:p>
          <a:p>
            <a:pPr indent="-285750" lvl="1" marL="742950" marR="0" rtl="0" algn="l">
              <a:lnSpc>
                <a:spcPct val="9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The Paleozoic Era, which means “ancient life”</a:t>
            </a:r>
          </a:p>
          <a:p>
            <a:pPr indent="-228600" lvl="2" marL="1143000" marR="0" rtl="0" algn="l">
              <a:lnSpc>
                <a:spcPct val="90000"/>
              </a:lnSpc>
              <a:spcBef>
                <a:spcPts val="410"/>
              </a:spcBef>
              <a:buClr>
                <a:schemeClr val="dk1"/>
              </a:buClr>
              <a:buSzPct val="97619"/>
              <a:buFont typeface="Calibri"/>
              <a:buChar char="•"/>
            </a:pPr>
            <a:r>
              <a:rPr b="0" i="0" lang="en-US" sz="2050" u="none" cap="none" strike="noStrike">
                <a:solidFill>
                  <a:schemeClr val="dk1"/>
                </a:solidFill>
                <a:latin typeface="Calibri"/>
                <a:ea typeface="Calibri"/>
                <a:cs typeface="Calibri"/>
                <a:sym typeface="Calibri"/>
              </a:rPr>
              <a:t>At the beginning, all life lived in oceans, fish with backbones developed. Towards the end, life moved onto land, reptiles and insects were common.</a:t>
            </a:r>
          </a:p>
          <a:p>
            <a:pPr indent="-228600" lvl="2" marL="1143000" marR="0" rtl="0" algn="l">
              <a:lnSpc>
                <a:spcPct val="90000"/>
              </a:lnSpc>
              <a:spcBef>
                <a:spcPts val="410"/>
              </a:spcBef>
              <a:buClr>
                <a:schemeClr val="dk1"/>
              </a:buClr>
              <a:buSzPct val="97619"/>
              <a:buFont typeface="Calibri"/>
              <a:buChar char="•"/>
            </a:pPr>
            <a:r>
              <a:rPr b="0" i="0" lang="en-US" sz="2050" u="none" cap="none" strike="noStrike">
                <a:solidFill>
                  <a:schemeClr val="dk1"/>
                </a:solidFill>
                <a:latin typeface="Calibri"/>
                <a:ea typeface="Calibri"/>
                <a:cs typeface="Calibri"/>
                <a:sym typeface="Calibri"/>
              </a:rPr>
              <a:t>Ended with a mass extinction: when many different life forms all die out (or become extinct) at the same time (248 mya). </a:t>
            </a:r>
          </a:p>
          <a:p>
            <a:pPr indent="-285750" lvl="1" marL="742950" marR="0" rtl="0" algn="l">
              <a:lnSpc>
                <a:spcPct val="9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The Mesozoic Era, which means “middle life”</a:t>
            </a:r>
          </a:p>
          <a:p>
            <a:pPr indent="-228600" lvl="2" marL="1143000" marR="0" rtl="0" algn="l">
              <a:lnSpc>
                <a:spcPct val="90000"/>
              </a:lnSpc>
              <a:spcBef>
                <a:spcPts val="410"/>
              </a:spcBef>
              <a:buClr>
                <a:schemeClr val="dk1"/>
              </a:buClr>
              <a:buSzPct val="97619"/>
              <a:buFont typeface="Calibri"/>
              <a:buChar char="•"/>
            </a:pPr>
            <a:r>
              <a:rPr b="0" i="0" lang="en-US" sz="2050" u="none" cap="none" strike="noStrike">
                <a:solidFill>
                  <a:schemeClr val="dk1"/>
                </a:solidFill>
                <a:latin typeface="Calibri"/>
                <a:ea typeface="Calibri"/>
                <a:cs typeface="Calibri"/>
                <a:sym typeface="Calibri"/>
              </a:rPr>
              <a:t>Also called the Age of Reptiles, because this is when dinosaurs ruled the Earth. Mammals, birds, and flowering plants also appeared.</a:t>
            </a:r>
          </a:p>
          <a:p>
            <a:pPr indent="-228600" lvl="2" marL="1143000" marR="0" rtl="0" algn="l">
              <a:lnSpc>
                <a:spcPct val="90000"/>
              </a:lnSpc>
              <a:spcBef>
                <a:spcPts val="410"/>
              </a:spcBef>
              <a:buClr>
                <a:schemeClr val="dk1"/>
              </a:buClr>
              <a:buSzPct val="97619"/>
              <a:buFont typeface="Calibri"/>
              <a:buChar char="•"/>
            </a:pPr>
            <a:r>
              <a:rPr b="0" i="0" lang="en-US" sz="2050" u="none" cap="none" strike="noStrike">
                <a:solidFill>
                  <a:schemeClr val="dk1"/>
                </a:solidFill>
                <a:latin typeface="Calibri"/>
                <a:ea typeface="Calibri"/>
                <a:cs typeface="Calibri"/>
                <a:sym typeface="Calibri"/>
              </a:rPr>
              <a:t>The Mesozoic era ended with another mass extinction, thought to be caused by an asteroid hitting the Earth, throwing dust into the air and blocking sunlight, causing plants to die (65 mya). </a:t>
            </a:r>
          </a:p>
          <a:p>
            <a:pPr indent="-285750" lvl="1" marL="742950" marR="0" rtl="0" algn="l">
              <a:lnSpc>
                <a:spcPct val="9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The Cenozoic Era, which means “recent life”</a:t>
            </a:r>
          </a:p>
          <a:p>
            <a:pPr indent="-342900" lvl="0" marL="342900" marR="0" rtl="0" algn="l">
              <a:lnSpc>
                <a:spcPct val="90000"/>
              </a:lnSpc>
              <a:spcBef>
                <a:spcPts val="544"/>
              </a:spcBef>
              <a:buClr>
                <a:schemeClr val="dk1"/>
              </a:buClr>
              <a:buSzPct val="25000"/>
              <a:buFont typeface="Calibri"/>
              <a:buNone/>
            </a:pPr>
            <a:r>
              <a:t/>
            </a:r>
            <a:endParaRPr b="0" i="0" sz="27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28600"/>
            <a:ext cx="8229600" cy="715962"/>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What is the Cenozoic Era?</a:t>
            </a:r>
          </a:p>
        </p:txBody>
      </p:sp>
      <p:sp>
        <p:nvSpPr>
          <p:cNvPr id="127" name="Shape 127"/>
          <p:cNvSpPr txBox="1"/>
          <p:nvPr>
            <p:ph idx="1" type="body"/>
          </p:nvPr>
        </p:nvSpPr>
        <p:spPr>
          <a:xfrm>
            <a:off x="457200" y="990600"/>
            <a:ext cx="8229600" cy="5638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The Cenozoic era is the most recent era, began about 65 million years ago and continues today.  </a:t>
            </a:r>
          </a:p>
          <a:p>
            <a:pPr indent="-285750" lvl="1" marL="742950" marR="0" rtl="0" algn="l">
              <a:lnSpc>
                <a:spcPct val="9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The Cenozoic era is also known as the Age of Mammals because it marks the time when mammals became a main category of life on Earth. </a:t>
            </a:r>
          </a:p>
          <a:p>
            <a:pPr indent="-285750" lvl="1" marL="742950" marR="0" rtl="0" algn="l">
              <a:lnSpc>
                <a:spcPct val="9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The Cenozoic era is divided into two periods: the tertiary and the quaternary. </a:t>
            </a:r>
          </a:p>
          <a:p>
            <a:pPr indent="-228600" lvl="2" marL="1143000" marR="0" rtl="0" algn="l">
              <a:lnSpc>
                <a:spcPct val="90000"/>
              </a:lnSpc>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The Quaternary period stretches from 2 million years ago to the present.</a:t>
            </a:r>
          </a:p>
          <a:p>
            <a:pPr indent="-228600" lvl="2" marL="1143000" marR="0" rtl="0" algn="l">
              <a:lnSpc>
                <a:spcPct val="90000"/>
              </a:lnSpc>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Most of the Quaternary has been a series of ice ages with much of Europe, North America, and Asia covered in ice. </a:t>
            </a:r>
          </a:p>
          <a:p>
            <a:pPr indent="-228600" lvl="2" marL="1143000" marR="0" rtl="0" algn="l">
              <a:lnSpc>
                <a:spcPct val="90000"/>
              </a:lnSpc>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Mammoths, Saber-Toothed tigers, and other giant mammals were common during the first part of the quaternary.</a:t>
            </a:r>
          </a:p>
          <a:p>
            <a:pPr indent="-228600" lvl="2" marL="1143000" marR="0" rtl="0" algn="l">
              <a:lnSpc>
                <a:spcPct val="90000"/>
              </a:lnSpc>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Fossils of the first modern humans are also from this period; they are about 100,000 years old.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