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6" name="Shape 1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2" name="Shape 14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8" name="Shape 1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3" name="Shape 1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0" name="Shape 1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6" name="Shape 1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3" name="Shape 1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0" name="Shape 2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2" name="Shape 2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Calibri"/>
              <a:buNone/>
              <a:defRPr/>
            </a:lvl1pPr>
            <a:lvl2pPr indent="0" lvl="1" marL="457200" marR="0" rtl="0" algn="ctr">
              <a:spcBef>
                <a:spcPts val="560"/>
              </a:spcBef>
              <a:buClr>
                <a:srgbClr val="888888"/>
              </a:buClr>
              <a:buFont typeface="Calibri"/>
              <a:buNone/>
              <a:defRPr/>
            </a:lvl2pPr>
            <a:lvl3pPr indent="0" lvl="2" marL="914400" marR="0" rtl="0" algn="ctr">
              <a:spcBef>
                <a:spcPts val="480"/>
              </a:spcBef>
              <a:buClr>
                <a:srgbClr val="888888"/>
              </a:buClr>
              <a:buFont typeface="Calibri"/>
              <a:buNone/>
              <a:defRPr/>
            </a:lvl3pPr>
            <a:lvl4pPr indent="0" lvl="3" marL="1371600" marR="0" rtl="0" algn="ctr">
              <a:spcBef>
                <a:spcPts val="400"/>
              </a:spcBef>
              <a:buClr>
                <a:srgbClr val="888888"/>
              </a:buClr>
              <a:buFont typeface="Calibri"/>
              <a:buNone/>
              <a:defRPr/>
            </a:lvl4pPr>
            <a:lvl5pPr indent="0" lvl="4" marL="1828800" marR="0" rtl="0" algn="ctr">
              <a:spcBef>
                <a:spcPts val="400"/>
              </a:spcBef>
              <a:buClr>
                <a:srgbClr val="888888"/>
              </a:buClr>
              <a:buFont typeface="Calibri"/>
              <a:buNone/>
              <a:defRPr/>
            </a:lvl5pPr>
            <a:lvl6pPr indent="0" lvl="5" marL="2286000" marR="0" rtl="0" algn="ctr">
              <a:spcBef>
                <a:spcPts val="400"/>
              </a:spcBef>
              <a:buClr>
                <a:srgbClr val="888888"/>
              </a:buClr>
              <a:buFont typeface="Calibri"/>
              <a:buNone/>
              <a:defRPr/>
            </a:lvl6pPr>
            <a:lvl7pPr indent="0" lvl="6" marL="2743200" marR="0" rtl="0" algn="ctr">
              <a:spcBef>
                <a:spcPts val="400"/>
              </a:spcBef>
              <a:buClr>
                <a:srgbClr val="888888"/>
              </a:buClr>
              <a:buFont typeface="Calibri"/>
              <a:buNone/>
              <a:defRPr/>
            </a:lvl7pPr>
            <a:lvl8pPr indent="0" lvl="7" marL="3200400" marR="0" rtl="0" algn="ctr">
              <a:spcBef>
                <a:spcPts val="400"/>
              </a:spcBef>
              <a:buClr>
                <a:srgbClr val="888888"/>
              </a:buClr>
              <a:buFont typeface="Calibri"/>
              <a:buNone/>
              <a:defRPr/>
            </a:lvl8pPr>
            <a:lvl9pPr indent="0" lvl="8" marL="3657600" marR="0" rtl="0" algn="ctr">
              <a:spcBef>
                <a:spcPts val="400"/>
              </a:spcBef>
              <a:buClr>
                <a:srgbClr val="888888"/>
              </a:buClr>
              <a:buFont typeface="Calibri"/>
              <a:buNone/>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Calibri"/>
              <a:buChar char="•"/>
              <a:defRPr/>
            </a:lvl1pPr>
            <a:lvl2pPr indent="-107950" lvl="1" marL="742950" rtl="0" algn="l">
              <a:spcBef>
                <a:spcPts val="560"/>
              </a:spcBef>
              <a:buClr>
                <a:schemeClr val="dk1"/>
              </a:buClr>
              <a:buFont typeface="Calibri"/>
              <a:buChar char="–"/>
              <a:defRPr/>
            </a:lvl2pPr>
            <a:lvl3pPr indent="-762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71" name="Shape 7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 name="Shape 73"/>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Calibri"/>
              <a:buChar char="•"/>
              <a:defRPr/>
            </a:lvl1pPr>
            <a:lvl2pPr indent="-107950" lvl="1" marL="742950" rtl="0" algn="l">
              <a:spcBef>
                <a:spcPts val="560"/>
              </a:spcBef>
              <a:buClr>
                <a:schemeClr val="dk1"/>
              </a:buClr>
              <a:buFont typeface="Calibri"/>
              <a:buChar char="–"/>
              <a:defRPr/>
            </a:lvl2pPr>
            <a:lvl3pPr indent="-762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Calibri"/>
              <a:buChar char="•"/>
              <a:defRPr/>
            </a:lvl1pPr>
            <a:lvl2pPr indent="-107950" lvl="1" marL="742950" rtl="0" algn="l">
              <a:spcBef>
                <a:spcPts val="560"/>
              </a:spcBef>
              <a:buClr>
                <a:schemeClr val="dk1"/>
              </a:buClr>
              <a:buFont typeface="Calibri"/>
              <a:buChar char="–"/>
              <a:defRPr/>
            </a:lvl2pPr>
            <a:lvl3pPr indent="-762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 name="Shape 25"/>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26" name="Shape 2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8" name="Shape 28"/>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1" name="Shape 31"/>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39" name="Shape 39"/>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1" name="Shape 41"/>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2" name="Shape 4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 name="Shape 44"/>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9" name="Shape 49"/>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p:nvPr>
            <p:ph idx="2" type="pic"/>
          </p:nvPr>
        </p:nvSpPr>
        <p:spPr>
          <a:xfrm>
            <a:off x="1792288" y="612775"/>
            <a:ext cx="5486399" cy="4114800"/>
          </a:xfrm>
          <a:prstGeom prst="rect">
            <a:avLst/>
          </a:prstGeom>
          <a:noFill/>
          <a:ln>
            <a:noFill/>
          </a:ln>
        </p:spPr>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Calibri"/>
              <a:buChar char="•"/>
              <a:defRPr/>
            </a:lvl1pPr>
            <a:lvl2pPr indent="-107950" lvl="1" marL="742950" marR="0" rtl="0" algn="l">
              <a:spcBef>
                <a:spcPts val="560"/>
              </a:spcBef>
              <a:buClr>
                <a:schemeClr val="dk1"/>
              </a:buClr>
              <a:buFont typeface="Calibri"/>
              <a:buChar char="–"/>
              <a:defRPr/>
            </a:lvl2pPr>
            <a:lvl3pPr indent="-76200" lvl="2" marL="1143000" marR="0" rtl="0" algn="l">
              <a:spcBef>
                <a:spcPts val="480"/>
              </a:spcBef>
              <a:buClr>
                <a:schemeClr val="dk1"/>
              </a:buClr>
              <a:buFont typeface="Calibri"/>
              <a:buChar char="•"/>
              <a:defRPr/>
            </a:lvl3pPr>
            <a:lvl4pPr indent="-101600" lvl="3" marL="1600200" marR="0" rtl="0" algn="l">
              <a:spcBef>
                <a:spcPts val="400"/>
              </a:spcBef>
              <a:buClr>
                <a:schemeClr val="dk1"/>
              </a:buClr>
              <a:buFont typeface="Calibri"/>
              <a:buChar char="–"/>
              <a:defRPr/>
            </a:lvl4pPr>
            <a:lvl5pPr indent="-101600" lvl="4" marL="2057400" marR="0" rtl="0" algn="l">
              <a:spcBef>
                <a:spcPts val="400"/>
              </a:spcBef>
              <a:buClr>
                <a:schemeClr val="dk1"/>
              </a:buClr>
              <a:buFont typeface="Calibri"/>
              <a:buChar char="»"/>
              <a:defRPr/>
            </a:lvl5pPr>
            <a:lvl6pPr indent="-101600" lvl="5" marL="2514600" marR="0" rtl="0" algn="l">
              <a:spcBef>
                <a:spcPts val="400"/>
              </a:spcBef>
              <a:buClr>
                <a:schemeClr val="dk1"/>
              </a:buClr>
              <a:buFont typeface="Calibri"/>
              <a:buChar char="•"/>
              <a:defRPr/>
            </a:lvl6pPr>
            <a:lvl7pPr indent="-101600" lvl="6" marL="2971800" marR="0" rtl="0" algn="l">
              <a:spcBef>
                <a:spcPts val="400"/>
              </a:spcBef>
              <a:buClr>
                <a:schemeClr val="dk1"/>
              </a:buClr>
              <a:buFont typeface="Calibri"/>
              <a:buChar char="•"/>
              <a:defRPr/>
            </a:lvl7pPr>
            <a:lvl8pPr indent="-101600" lvl="7" marL="3429000" marR="0" rtl="0" algn="l">
              <a:spcBef>
                <a:spcPts val="400"/>
              </a:spcBef>
              <a:buClr>
                <a:schemeClr val="dk1"/>
              </a:buClr>
              <a:buFont typeface="Calibri"/>
              <a:buChar char="•"/>
              <a:defRPr/>
            </a:lvl8pPr>
            <a:lvl9pPr indent="-101600" lvl="8" marL="3886200" marR="0" rtl="0" algn="l">
              <a:spcBef>
                <a:spcPts val="400"/>
              </a:spcBef>
              <a:buClr>
                <a:schemeClr val="dk1"/>
              </a:buClr>
              <a:buFont typeface="Calibri"/>
              <a:buChar char="•"/>
              <a:defRPr/>
            </a:lvl9pPr>
          </a:lstStyle>
          <a:p/>
        </p:txBody>
      </p:sp>
      <p:sp>
        <p:nvSpPr>
          <p:cNvPr id="8" name="Shape 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 name="Shape 10"/>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02.png"/><Relationship Id="rId4" Type="http://schemas.openxmlformats.org/officeDocument/2006/relationships/image" Target="../media/image0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0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0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Evolution Notes Chapter 2: Taxonomy and Classification</a:t>
            </a:r>
          </a:p>
        </p:txBody>
      </p:sp>
      <p:sp>
        <p:nvSpPr>
          <p:cNvPr id="85" name="Shape 85"/>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Calibri"/>
              <a:buNone/>
            </a:pPr>
            <a:r>
              <a:rPr b="0" i="0" lang="en-US" sz="3200" u="none" cap="none" strike="noStrike">
                <a:solidFill>
                  <a:srgbClr val="888888"/>
                </a:solidFill>
                <a:latin typeface="Calibri"/>
                <a:ea typeface="Calibri"/>
                <a:cs typeface="Calibri"/>
                <a:sym typeface="Calibri"/>
              </a:rPr>
              <a:t>4/30/14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Organisms can be classified into seven (7) levels</a:t>
            </a:r>
          </a:p>
        </p:txBody>
      </p:sp>
      <p:sp>
        <p:nvSpPr>
          <p:cNvPr id="139" name="Shape 139"/>
          <p:cNvSpPr txBox="1"/>
          <p:nvPr>
            <p:ph idx="1" type="body"/>
          </p:nvPr>
        </p:nvSpPr>
        <p:spPr>
          <a:xfrm>
            <a:off x="457200" y="1600200"/>
            <a:ext cx="8229600" cy="4876799"/>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1. </a:t>
            </a:r>
            <a:r>
              <a:rPr b="0" i="0" lang="en-US" sz="2700" u="sng" cap="none" strike="noStrike">
                <a:solidFill>
                  <a:schemeClr val="dk1"/>
                </a:solidFill>
                <a:latin typeface="Calibri"/>
                <a:ea typeface="Calibri"/>
                <a:cs typeface="Calibri"/>
                <a:sym typeface="Calibri"/>
              </a:rPr>
              <a:t>Kingdom</a:t>
            </a:r>
            <a:r>
              <a:rPr b="0" i="0" lang="en-US" sz="2700" u="none" cap="none" strike="noStrike">
                <a:solidFill>
                  <a:schemeClr val="dk1"/>
                </a:solidFill>
                <a:latin typeface="Calibri"/>
                <a:ea typeface="Calibri"/>
                <a:cs typeface="Calibri"/>
                <a:sym typeface="Calibri"/>
              </a:rPr>
              <a:t> (most organisms, LEAST specific): Ex: Animalia=animals</a:t>
            </a:r>
          </a:p>
          <a:p>
            <a:pPr indent="0" lvl="0" marL="0" marR="0" rtl="0" algn="l">
              <a:lnSpc>
                <a:spcPct val="80000"/>
              </a:lnSpc>
              <a:spcBef>
                <a:spcPts val="54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2. </a:t>
            </a:r>
            <a:r>
              <a:rPr b="0" i="0" lang="en-US" sz="2700" u="sng" cap="none" strike="noStrike">
                <a:solidFill>
                  <a:schemeClr val="dk1"/>
                </a:solidFill>
                <a:latin typeface="Calibri"/>
                <a:ea typeface="Calibri"/>
                <a:cs typeface="Calibri"/>
                <a:sym typeface="Calibri"/>
              </a:rPr>
              <a:t>Phylum</a:t>
            </a:r>
            <a:r>
              <a:rPr b="0" i="0" lang="en-US" sz="2700" u="none" cap="none" strike="noStrike">
                <a:solidFill>
                  <a:schemeClr val="dk1"/>
                </a:solidFill>
                <a:latin typeface="Calibri"/>
                <a:ea typeface="Calibri"/>
                <a:cs typeface="Calibri"/>
                <a:sym typeface="Calibri"/>
              </a:rPr>
              <a:t>: Ex: Chordata=animals with backbones</a:t>
            </a:r>
          </a:p>
          <a:p>
            <a:pPr indent="0" lvl="0" marL="0" marR="0" rtl="0" algn="l">
              <a:lnSpc>
                <a:spcPct val="80000"/>
              </a:lnSpc>
              <a:spcBef>
                <a:spcPts val="54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3. </a:t>
            </a:r>
            <a:r>
              <a:rPr b="0" i="0" lang="en-US" sz="2700" u="sng" cap="none" strike="noStrike">
                <a:solidFill>
                  <a:schemeClr val="dk1"/>
                </a:solidFill>
                <a:latin typeface="Calibri"/>
                <a:ea typeface="Calibri"/>
                <a:cs typeface="Calibri"/>
                <a:sym typeface="Calibri"/>
              </a:rPr>
              <a:t>Class</a:t>
            </a:r>
            <a:r>
              <a:rPr b="0" i="0" lang="en-US" sz="2700" u="none" cap="none" strike="noStrike">
                <a:solidFill>
                  <a:schemeClr val="dk1"/>
                </a:solidFill>
                <a:latin typeface="Calibri"/>
                <a:ea typeface="Calibri"/>
                <a:cs typeface="Calibri"/>
                <a:sym typeface="Calibri"/>
              </a:rPr>
              <a:t>: Ex: Mammalia: mammals, or furry animals that nurse their young</a:t>
            </a:r>
          </a:p>
          <a:p>
            <a:pPr indent="0" lvl="0" marL="0" marR="0" rtl="0" algn="l">
              <a:lnSpc>
                <a:spcPct val="80000"/>
              </a:lnSpc>
              <a:spcBef>
                <a:spcPts val="54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4. </a:t>
            </a:r>
            <a:r>
              <a:rPr b="0" i="0" lang="en-US" sz="2700" u="sng" cap="none" strike="noStrike">
                <a:solidFill>
                  <a:schemeClr val="dk1"/>
                </a:solidFill>
                <a:latin typeface="Calibri"/>
                <a:ea typeface="Calibri"/>
                <a:cs typeface="Calibri"/>
                <a:sym typeface="Calibri"/>
              </a:rPr>
              <a:t>Order</a:t>
            </a:r>
            <a:r>
              <a:rPr b="0" i="0" lang="en-US" sz="2700" u="none" cap="none" strike="noStrike">
                <a:solidFill>
                  <a:schemeClr val="dk1"/>
                </a:solidFill>
                <a:latin typeface="Calibri"/>
                <a:ea typeface="Calibri"/>
                <a:cs typeface="Calibri"/>
                <a:sym typeface="Calibri"/>
              </a:rPr>
              <a:t>: Ex: Carnivora: carnivores, or animals that kill and eat    other animals</a:t>
            </a:r>
          </a:p>
          <a:p>
            <a:pPr indent="0" lvl="0" marL="0" marR="0" rtl="0" algn="l">
              <a:lnSpc>
                <a:spcPct val="80000"/>
              </a:lnSpc>
              <a:spcBef>
                <a:spcPts val="54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5. </a:t>
            </a:r>
            <a:r>
              <a:rPr b="0" i="0" lang="en-US" sz="2700" u="sng" cap="none" strike="noStrike">
                <a:solidFill>
                  <a:schemeClr val="dk1"/>
                </a:solidFill>
                <a:latin typeface="Calibri"/>
                <a:ea typeface="Calibri"/>
                <a:cs typeface="Calibri"/>
                <a:sym typeface="Calibri"/>
              </a:rPr>
              <a:t>Family</a:t>
            </a:r>
            <a:r>
              <a:rPr b="0" i="0" lang="en-US" sz="2700" u="none" cap="none" strike="noStrike">
                <a:solidFill>
                  <a:schemeClr val="dk1"/>
                </a:solidFill>
                <a:latin typeface="Calibri"/>
                <a:ea typeface="Calibri"/>
                <a:cs typeface="Calibri"/>
                <a:sym typeface="Calibri"/>
              </a:rPr>
              <a:t>: Ex: Felidae: the cat family—all cats (big and small)</a:t>
            </a:r>
          </a:p>
          <a:p>
            <a:pPr indent="0" lvl="0" marL="0" marR="0" rtl="0" algn="l">
              <a:lnSpc>
                <a:spcPct val="80000"/>
              </a:lnSpc>
              <a:spcBef>
                <a:spcPts val="54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6. </a:t>
            </a:r>
            <a:r>
              <a:rPr b="0" i="0" lang="en-US" sz="2700" u="sng" cap="none" strike="noStrike">
                <a:solidFill>
                  <a:schemeClr val="dk1"/>
                </a:solidFill>
                <a:latin typeface="Calibri"/>
                <a:ea typeface="Calibri"/>
                <a:cs typeface="Calibri"/>
                <a:sym typeface="Calibri"/>
              </a:rPr>
              <a:t>Genus</a:t>
            </a:r>
            <a:r>
              <a:rPr b="0" i="0" lang="en-US" sz="2700" u="none" cap="none" strike="noStrike">
                <a:solidFill>
                  <a:schemeClr val="dk1"/>
                </a:solidFill>
                <a:latin typeface="Calibri"/>
                <a:ea typeface="Calibri"/>
                <a:cs typeface="Calibri"/>
                <a:sym typeface="Calibri"/>
              </a:rPr>
              <a:t>: Ex: </a:t>
            </a:r>
            <a:r>
              <a:rPr b="0" i="1" lang="en-US" sz="2700" u="none" cap="none" strike="noStrike">
                <a:solidFill>
                  <a:schemeClr val="dk1"/>
                </a:solidFill>
                <a:latin typeface="Calibri"/>
                <a:ea typeface="Calibri"/>
                <a:cs typeface="Calibri"/>
                <a:sym typeface="Calibri"/>
              </a:rPr>
              <a:t>Felis</a:t>
            </a:r>
            <a:r>
              <a:rPr b="0" i="0" lang="en-US" sz="2700" u="none" cap="none" strike="noStrike">
                <a:solidFill>
                  <a:schemeClr val="dk1"/>
                </a:solidFill>
                <a:latin typeface="Calibri"/>
                <a:ea typeface="Calibri"/>
                <a:cs typeface="Calibri"/>
                <a:sym typeface="Calibri"/>
              </a:rPr>
              <a:t>: housecats, cougars, many others</a:t>
            </a:r>
          </a:p>
          <a:p>
            <a:pPr indent="0" lvl="0" marL="0" marR="0" rtl="0" algn="l">
              <a:lnSpc>
                <a:spcPct val="80000"/>
              </a:lnSpc>
              <a:spcBef>
                <a:spcPts val="540"/>
              </a:spcBef>
              <a:buClr>
                <a:schemeClr val="dk1"/>
              </a:buClr>
              <a:buSzPct val="25000"/>
              <a:buFont typeface="Calibri"/>
              <a:buNone/>
            </a:pPr>
            <a:r>
              <a:rPr b="0" i="0" lang="en-US" sz="2700" u="none" cap="none" strike="noStrike">
                <a:solidFill>
                  <a:schemeClr val="dk1"/>
                </a:solidFill>
                <a:latin typeface="Calibri"/>
                <a:ea typeface="Calibri"/>
                <a:cs typeface="Calibri"/>
                <a:sym typeface="Calibri"/>
              </a:rPr>
              <a:t>7. </a:t>
            </a:r>
            <a:r>
              <a:rPr b="0" i="0" lang="en-US" sz="2700" u="sng" cap="none" strike="noStrike">
                <a:solidFill>
                  <a:schemeClr val="dk1"/>
                </a:solidFill>
                <a:latin typeface="Calibri"/>
                <a:ea typeface="Calibri"/>
                <a:cs typeface="Calibri"/>
                <a:sym typeface="Calibri"/>
              </a:rPr>
              <a:t>Species</a:t>
            </a:r>
            <a:r>
              <a:rPr b="0" i="0" lang="en-US" sz="2700" u="none" cap="none" strike="noStrike">
                <a:solidFill>
                  <a:schemeClr val="dk1"/>
                </a:solidFill>
                <a:latin typeface="Calibri"/>
                <a:ea typeface="Calibri"/>
                <a:cs typeface="Calibri"/>
                <a:sym typeface="Calibri"/>
              </a:rPr>
              <a:t> (least organisms, MOST specific): Ex: </a:t>
            </a:r>
            <a:r>
              <a:rPr b="0" i="1" lang="en-US" sz="2700" u="none" cap="none" strike="noStrike">
                <a:solidFill>
                  <a:schemeClr val="dk1"/>
                </a:solidFill>
                <a:latin typeface="Calibri"/>
                <a:ea typeface="Calibri"/>
                <a:cs typeface="Calibri"/>
                <a:sym typeface="Calibri"/>
              </a:rPr>
              <a:t>catus</a:t>
            </a:r>
            <a:r>
              <a:rPr b="0" i="0" lang="en-US" sz="2700" u="none" cap="none" strike="noStrike">
                <a:solidFill>
                  <a:schemeClr val="dk1"/>
                </a:solidFill>
                <a:latin typeface="Calibri"/>
                <a:ea typeface="Calibri"/>
                <a:cs typeface="Calibri"/>
                <a:sym typeface="Calibri"/>
              </a:rPr>
              <a:t>: all housecats</a:t>
            </a:r>
          </a:p>
          <a:p>
            <a:pPr indent="-342900" lvl="0" marL="342900" marR="0" rtl="0" algn="l">
              <a:lnSpc>
                <a:spcPct val="80000"/>
              </a:lnSpc>
              <a:spcBef>
                <a:spcPts val="544"/>
              </a:spcBef>
              <a:buClr>
                <a:schemeClr val="dk1"/>
              </a:buClr>
              <a:buSzPct val="100740"/>
              <a:buFont typeface="Calibri"/>
              <a:buNone/>
            </a:pPr>
            <a:r>
              <a:t/>
            </a:r>
            <a:endParaRPr b="0" i="0" sz="27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sp>
        <p:nvSpPr>
          <p:cNvPr id="145" name="Shape 14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1" i="0" lang="en-US" sz="3200" u="sng" cap="none" strike="noStrike">
                <a:solidFill>
                  <a:schemeClr val="dk1"/>
                </a:solidFill>
                <a:latin typeface="Calibri"/>
                <a:ea typeface="Calibri"/>
                <a:cs typeface="Calibri"/>
                <a:sym typeface="Calibri"/>
              </a:rPr>
              <a:t>K</a:t>
            </a:r>
            <a:r>
              <a:rPr b="1" i="0" lang="en-US" sz="3200" u="none" cap="none" strike="noStrike">
                <a:solidFill>
                  <a:schemeClr val="dk1"/>
                </a:solidFill>
                <a:latin typeface="Calibri"/>
                <a:ea typeface="Calibri"/>
                <a:cs typeface="Calibri"/>
                <a:sym typeface="Calibri"/>
              </a:rPr>
              <a:t>ings </a:t>
            </a:r>
            <a:r>
              <a:rPr b="1" i="0" lang="en-US" sz="3200" u="sng" cap="none" strike="noStrike">
                <a:solidFill>
                  <a:schemeClr val="dk1"/>
                </a:solidFill>
                <a:latin typeface="Calibri"/>
                <a:ea typeface="Calibri"/>
                <a:cs typeface="Calibri"/>
                <a:sym typeface="Calibri"/>
              </a:rPr>
              <a:t>P</a:t>
            </a:r>
            <a:r>
              <a:rPr b="1" i="0" lang="en-US" sz="3200" u="none" cap="none" strike="noStrike">
                <a:solidFill>
                  <a:schemeClr val="dk1"/>
                </a:solidFill>
                <a:latin typeface="Calibri"/>
                <a:ea typeface="Calibri"/>
                <a:cs typeface="Calibri"/>
                <a:sym typeface="Calibri"/>
              </a:rPr>
              <a:t>lay </a:t>
            </a:r>
            <a:r>
              <a:rPr b="1" i="0" lang="en-US" sz="3200" u="sng" cap="none" strike="noStrike">
                <a:solidFill>
                  <a:schemeClr val="dk1"/>
                </a:solidFill>
                <a:latin typeface="Calibri"/>
                <a:ea typeface="Calibri"/>
                <a:cs typeface="Calibri"/>
                <a:sym typeface="Calibri"/>
              </a:rPr>
              <a:t>C</a:t>
            </a:r>
            <a:r>
              <a:rPr b="1" i="0" lang="en-US" sz="3200" u="none" cap="none" strike="noStrike">
                <a:solidFill>
                  <a:schemeClr val="dk1"/>
                </a:solidFill>
                <a:latin typeface="Calibri"/>
                <a:ea typeface="Calibri"/>
                <a:cs typeface="Calibri"/>
                <a:sym typeface="Calibri"/>
              </a:rPr>
              <a:t>hess </a:t>
            </a:r>
            <a:r>
              <a:rPr b="1" i="0" lang="en-US" sz="3200" u="sng" cap="none" strike="noStrike">
                <a:solidFill>
                  <a:schemeClr val="dk1"/>
                </a:solidFill>
                <a:latin typeface="Calibri"/>
                <a:ea typeface="Calibri"/>
                <a:cs typeface="Calibri"/>
                <a:sym typeface="Calibri"/>
              </a:rPr>
              <a:t>O</a:t>
            </a:r>
            <a:r>
              <a:rPr b="1" i="0" lang="en-US" sz="3200" u="none" cap="none" strike="noStrike">
                <a:solidFill>
                  <a:schemeClr val="dk1"/>
                </a:solidFill>
                <a:latin typeface="Calibri"/>
                <a:ea typeface="Calibri"/>
                <a:cs typeface="Calibri"/>
                <a:sym typeface="Calibri"/>
              </a:rPr>
              <a:t>n </a:t>
            </a:r>
            <a:r>
              <a:rPr b="1" i="0" lang="en-US" sz="3200" u="sng" cap="none" strike="noStrike">
                <a:solidFill>
                  <a:schemeClr val="dk1"/>
                </a:solidFill>
                <a:latin typeface="Calibri"/>
                <a:ea typeface="Calibri"/>
                <a:cs typeface="Calibri"/>
                <a:sym typeface="Calibri"/>
              </a:rPr>
              <a:t>F</a:t>
            </a:r>
            <a:r>
              <a:rPr b="1" i="0" lang="en-US" sz="3200" u="none" cap="none" strike="noStrike">
                <a:solidFill>
                  <a:schemeClr val="dk1"/>
                </a:solidFill>
                <a:latin typeface="Calibri"/>
                <a:ea typeface="Calibri"/>
                <a:cs typeface="Calibri"/>
                <a:sym typeface="Calibri"/>
              </a:rPr>
              <a:t>at </a:t>
            </a:r>
            <a:r>
              <a:rPr b="1" i="0" lang="en-US" sz="3200" u="sng" cap="none" strike="noStrike">
                <a:solidFill>
                  <a:schemeClr val="dk1"/>
                </a:solidFill>
                <a:latin typeface="Calibri"/>
                <a:ea typeface="Calibri"/>
                <a:cs typeface="Calibri"/>
                <a:sym typeface="Calibri"/>
              </a:rPr>
              <a:t>G</a:t>
            </a:r>
            <a:r>
              <a:rPr b="1" i="0" lang="en-US" sz="3200" u="none" cap="none" strike="noStrike">
                <a:solidFill>
                  <a:schemeClr val="dk1"/>
                </a:solidFill>
                <a:latin typeface="Calibri"/>
                <a:ea typeface="Calibri"/>
                <a:cs typeface="Calibri"/>
                <a:sym typeface="Calibri"/>
              </a:rPr>
              <a:t>reen </a:t>
            </a:r>
            <a:r>
              <a:rPr b="1" i="0" lang="en-US" sz="3200" u="sng" cap="none" strike="noStrike">
                <a:solidFill>
                  <a:schemeClr val="dk1"/>
                </a:solidFill>
                <a:latin typeface="Calibri"/>
                <a:ea typeface="Calibri"/>
                <a:cs typeface="Calibri"/>
                <a:sym typeface="Calibri"/>
              </a:rPr>
              <a:t>S</a:t>
            </a:r>
            <a:r>
              <a:rPr b="1" i="0" lang="en-US" sz="3200" u="none" cap="none" strike="noStrike">
                <a:solidFill>
                  <a:schemeClr val="dk1"/>
                </a:solidFill>
                <a:latin typeface="Calibri"/>
                <a:ea typeface="Calibri"/>
                <a:cs typeface="Calibri"/>
                <a:sym typeface="Calibri"/>
              </a:rPr>
              <a:t>tools </a:t>
            </a:r>
          </a:p>
          <a:p>
            <a:pPr indent="-342900" lvl="0" marL="342900" marR="0" rtl="0" algn="l">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(Kingdom, Phylum, Class, Order, Family, Genus, species)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Classification Examples: </a:t>
            </a:r>
          </a:p>
        </p:txBody>
      </p:sp>
      <p:sp>
        <p:nvSpPr>
          <p:cNvPr id="151" name="Shape 15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Classification Hierarchy of </a:t>
            </a:r>
            <a:r>
              <a:rPr b="0" i="0" lang="en-US" sz="3200" u="sng" cap="none" strike="noStrike">
                <a:solidFill>
                  <a:schemeClr val="dk1"/>
                </a:solidFill>
                <a:latin typeface="Calibri"/>
                <a:ea typeface="Calibri"/>
                <a:cs typeface="Calibri"/>
                <a:sym typeface="Calibri"/>
              </a:rPr>
              <a:t>housecats</a:t>
            </a:r>
            <a:r>
              <a:rPr b="0" i="0" lang="en-US" sz="3200" u="none" cap="none" strike="noStrike">
                <a:solidFill>
                  <a:schemeClr val="dk1"/>
                </a:solidFill>
                <a:latin typeface="Calibri"/>
                <a:ea typeface="Calibri"/>
                <a:cs typeface="Calibri"/>
                <a:sym typeface="Calibri"/>
              </a:rPr>
              <a:t>: </a:t>
            </a:r>
            <a:r>
              <a:rPr b="0" i="0" lang="en-US" sz="3200" u="sng" cap="none" strike="noStrike">
                <a:solidFill>
                  <a:schemeClr val="dk1"/>
                </a:solidFill>
                <a:latin typeface="Calibri"/>
                <a:ea typeface="Calibri"/>
                <a:cs typeface="Calibri"/>
                <a:sym typeface="Calibri"/>
              </a:rPr>
              <a:t>Animalia</a:t>
            </a:r>
            <a:r>
              <a:rPr b="0" i="0" lang="en-US" sz="3200" u="none" cap="none" strike="noStrike">
                <a:solidFill>
                  <a:schemeClr val="dk1"/>
                </a:solidFill>
                <a:latin typeface="Calibri"/>
                <a:ea typeface="Calibri"/>
                <a:cs typeface="Calibri"/>
                <a:sym typeface="Calibri"/>
              </a:rPr>
              <a:t>→Chordata→Mammalia→</a:t>
            </a:r>
            <a:r>
              <a:rPr b="0" i="0" lang="en-US" sz="3200" u="sng" cap="none" strike="noStrike">
                <a:solidFill>
                  <a:schemeClr val="dk1"/>
                </a:solidFill>
                <a:latin typeface="Calibri"/>
                <a:ea typeface="Calibri"/>
                <a:cs typeface="Calibri"/>
                <a:sym typeface="Calibri"/>
              </a:rPr>
              <a:t>Carnivora</a:t>
            </a:r>
            <a:r>
              <a:rPr b="0" i="0" lang="en-US" sz="3200" u="none" cap="none" strike="noStrike">
                <a:solidFill>
                  <a:schemeClr val="dk1"/>
                </a:solidFill>
                <a:latin typeface="Calibri"/>
                <a:ea typeface="Calibri"/>
                <a:cs typeface="Calibri"/>
                <a:sym typeface="Calibri"/>
              </a:rPr>
              <a:t>→Felidae→</a:t>
            </a:r>
            <a:r>
              <a:rPr b="0" i="1" lang="en-US" sz="3200" u="none" cap="none" strike="noStrike">
                <a:solidFill>
                  <a:schemeClr val="dk1"/>
                </a:solidFill>
                <a:latin typeface="Calibri"/>
                <a:ea typeface="Calibri"/>
                <a:cs typeface="Calibri"/>
                <a:sym typeface="Calibri"/>
              </a:rPr>
              <a:t>Felis→catus</a:t>
            </a:r>
          </a:p>
          <a:p>
            <a:pPr indent="-342900" lvl="0" marL="342900" marR="0" rtl="0" algn="l">
              <a:lnSpc>
                <a:spcPct val="90000"/>
              </a:lnSpc>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Classification Hierarchy of </a:t>
            </a:r>
            <a:r>
              <a:rPr b="0" i="0" lang="en-US" sz="3200" u="sng" cap="none" strike="noStrike">
                <a:solidFill>
                  <a:schemeClr val="dk1"/>
                </a:solidFill>
                <a:latin typeface="Calibri"/>
                <a:ea typeface="Calibri"/>
                <a:cs typeface="Calibri"/>
                <a:sym typeface="Calibri"/>
              </a:rPr>
              <a:t>humans</a:t>
            </a:r>
            <a:r>
              <a:rPr b="0" i="0" lang="en-US" sz="3200" u="none" cap="none" strike="noStrike">
                <a:solidFill>
                  <a:schemeClr val="dk1"/>
                </a:solidFill>
                <a:latin typeface="Calibri"/>
                <a:ea typeface="Calibri"/>
                <a:cs typeface="Calibri"/>
                <a:sym typeface="Calibri"/>
              </a:rPr>
              <a:t>: </a:t>
            </a:r>
            <a:r>
              <a:rPr b="0" i="0" lang="en-US" sz="3200" u="sng" cap="none" strike="noStrike">
                <a:solidFill>
                  <a:schemeClr val="dk1"/>
                </a:solidFill>
                <a:latin typeface="Calibri"/>
                <a:ea typeface="Calibri"/>
                <a:cs typeface="Calibri"/>
                <a:sym typeface="Calibri"/>
              </a:rPr>
              <a:t>Animalia</a:t>
            </a:r>
            <a:r>
              <a:rPr b="0" i="0" lang="en-US" sz="3200" u="none" cap="none" strike="noStrike">
                <a:solidFill>
                  <a:schemeClr val="dk1"/>
                </a:solidFill>
                <a:latin typeface="Calibri"/>
                <a:ea typeface="Calibri"/>
                <a:cs typeface="Calibri"/>
                <a:sym typeface="Calibri"/>
              </a:rPr>
              <a:t>→Chordata→Mammalia→</a:t>
            </a:r>
            <a:r>
              <a:rPr b="0" i="0" lang="en-US" sz="3200" u="sng" cap="none" strike="noStrike">
                <a:solidFill>
                  <a:schemeClr val="dk1"/>
                </a:solidFill>
                <a:latin typeface="Calibri"/>
                <a:ea typeface="Calibri"/>
                <a:cs typeface="Calibri"/>
                <a:sym typeface="Calibri"/>
              </a:rPr>
              <a:t>Primates</a:t>
            </a:r>
            <a:r>
              <a:rPr b="0" i="0" lang="en-US" sz="3200" u="none" cap="none" strike="noStrike">
                <a:solidFill>
                  <a:schemeClr val="dk1"/>
                </a:solidFill>
                <a:latin typeface="Calibri"/>
                <a:ea typeface="Calibri"/>
                <a:cs typeface="Calibri"/>
                <a:sym typeface="Calibri"/>
              </a:rPr>
              <a:t>→Hominidae→</a:t>
            </a:r>
            <a:r>
              <a:rPr b="0" i="1" lang="en-US" sz="3200" u="none" cap="none" strike="noStrike">
                <a:solidFill>
                  <a:schemeClr val="dk1"/>
                </a:solidFill>
                <a:latin typeface="Calibri"/>
                <a:ea typeface="Calibri"/>
                <a:cs typeface="Calibri"/>
                <a:sym typeface="Calibri"/>
              </a:rPr>
              <a:t>Homo→sapiens</a:t>
            </a:r>
          </a:p>
          <a:p>
            <a:pPr indent="-342900" lvl="0" marL="342900" marR="0" rtl="0" algn="l">
              <a:lnSpc>
                <a:spcPct val="90000"/>
              </a:lnSpc>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The more </a:t>
            </a:r>
            <a:r>
              <a:rPr b="0" i="0" lang="en-US" sz="3200" u="sng" cap="none" strike="noStrike">
                <a:solidFill>
                  <a:schemeClr val="dk1"/>
                </a:solidFill>
                <a:latin typeface="Calibri"/>
                <a:ea typeface="Calibri"/>
                <a:cs typeface="Calibri"/>
                <a:sym typeface="Calibri"/>
              </a:rPr>
              <a:t>names</a:t>
            </a:r>
            <a:r>
              <a:rPr b="0" i="0" lang="en-US" sz="3200" u="none" cap="none" strike="noStrike">
                <a:solidFill>
                  <a:schemeClr val="dk1"/>
                </a:solidFill>
                <a:latin typeface="Calibri"/>
                <a:ea typeface="Calibri"/>
                <a:cs typeface="Calibri"/>
                <a:sym typeface="Calibri"/>
              </a:rPr>
              <a:t> an organism shares with another organism, the more </a:t>
            </a:r>
            <a:r>
              <a:rPr b="0" i="0" lang="en-US" sz="3200" u="sng" cap="none" strike="noStrike">
                <a:solidFill>
                  <a:schemeClr val="dk1"/>
                </a:solidFill>
                <a:latin typeface="Calibri"/>
                <a:ea typeface="Calibri"/>
                <a:cs typeface="Calibri"/>
                <a:sym typeface="Calibri"/>
              </a:rPr>
              <a:t>closely</a:t>
            </a:r>
            <a:r>
              <a:rPr b="0" i="0" lang="en-US" sz="3200" u="none" cap="none" strike="noStrike">
                <a:solidFill>
                  <a:schemeClr val="dk1"/>
                </a:solidFill>
                <a:latin typeface="Calibri"/>
                <a:ea typeface="Calibri"/>
                <a:cs typeface="Calibri"/>
                <a:sym typeface="Calibri"/>
              </a:rPr>
              <a:t> related they are.</a:t>
            </a:r>
          </a:p>
          <a:p>
            <a:pPr indent="-342900" lvl="0" marL="342900" marR="0" rtl="0" algn="l">
              <a:lnSpc>
                <a:spcPct val="90000"/>
              </a:lnSpc>
              <a:spcBef>
                <a:spcPts val="640"/>
              </a:spcBef>
              <a:buClr>
                <a:schemeClr val="dk1"/>
              </a:buClr>
              <a:buSzPct val="100000"/>
              <a:buFont typeface="Calibri"/>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Identifying Organisms</a:t>
            </a:r>
          </a:p>
        </p:txBody>
      </p:sp>
      <p:sp>
        <p:nvSpPr>
          <p:cNvPr id="157" name="Shape 15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Dichotomous keys and field guides help people </a:t>
            </a:r>
            <a:r>
              <a:rPr b="0" i="0" lang="en-US" sz="2950" u="sng" cap="none" strike="noStrike">
                <a:solidFill>
                  <a:schemeClr val="dk1"/>
                </a:solidFill>
                <a:latin typeface="Calibri"/>
                <a:ea typeface="Calibri"/>
                <a:cs typeface="Calibri"/>
                <a:sym typeface="Calibri"/>
              </a:rPr>
              <a:t>identify</a:t>
            </a:r>
            <a:r>
              <a:rPr b="0" i="0" lang="en-US" sz="2950" u="none" cap="none" strike="noStrike">
                <a:solidFill>
                  <a:schemeClr val="dk1"/>
                </a:solidFill>
                <a:latin typeface="Calibri"/>
                <a:ea typeface="Calibri"/>
                <a:cs typeface="Calibri"/>
                <a:sym typeface="Calibri"/>
              </a:rPr>
              <a:t> organisms.</a:t>
            </a:r>
          </a:p>
          <a:p>
            <a:pPr indent="-342900" lvl="0" marL="342900" marR="0" rtl="0" algn="l">
              <a:lnSpc>
                <a:spcPct val="8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Dichotomous key: a tool that asks a series of </a:t>
            </a:r>
            <a:r>
              <a:rPr b="0" i="0" lang="en-US" sz="2950" u="sng" cap="none" strike="noStrike">
                <a:solidFill>
                  <a:schemeClr val="dk1"/>
                </a:solidFill>
                <a:latin typeface="Calibri"/>
                <a:ea typeface="Calibri"/>
                <a:cs typeface="Calibri"/>
                <a:sym typeface="Calibri"/>
              </a:rPr>
              <a:t>questions</a:t>
            </a:r>
            <a:r>
              <a:rPr b="0" i="0" lang="en-US" sz="2950" u="none" cap="none" strike="noStrike">
                <a:solidFill>
                  <a:schemeClr val="dk1"/>
                </a:solidFill>
                <a:latin typeface="Calibri"/>
                <a:ea typeface="Calibri"/>
                <a:cs typeface="Calibri"/>
                <a:sym typeface="Calibri"/>
              </a:rPr>
              <a:t> that can be answered in only </a:t>
            </a:r>
            <a:r>
              <a:rPr b="0" i="0" lang="en-US" sz="2950" u="sng" cap="none" strike="noStrike">
                <a:solidFill>
                  <a:schemeClr val="dk1"/>
                </a:solidFill>
                <a:latin typeface="Calibri"/>
                <a:ea typeface="Calibri"/>
                <a:cs typeface="Calibri"/>
                <a:sym typeface="Calibri"/>
              </a:rPr>
              <a:t>two</a:t>
            </a:r>
            <a:r>
              <a:rPr b="0" i="0" lang="en-US" sz="2950" u="none" cap="none" strike="noStrike">
                <a:solidFill>
                  <a:schemeClr val="dk1"/>
                </a:solidFill>
                <a:latin typeface="Calibri"/>
                <a:ea typeface="Calibri"/>
                <a:cs typeface="Calibri"/>
                <a:sym typeface="Calibri"/>
              </a:rPr>
              <a:t> ways. </a:t>
            </a:r>
          </a:p>
          <a:p>
            <a:pPr indent="-342900" lvl="0" marL="342900" marR="0" rtl="0" algn="l">
              <a:lnSpc>
                <a:spcPct val="8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The questions in a dichotomous key gradually </a:t>
            </a:r>
            <a:r>
              <a:rPr b="0" i="0" lang="en-US" sz="2950" u="sng" cap="none" strike="noStrike">
                <a:solidFill>
                  <a:schemeClr val="dk1"/>
                </a:solidFill>
                <a:latin typeface="Calibri"/>
                <a:ea typeface="Calibri"/>
                <a:cs typeface="Calibri"/>
                <a:sym typeface="Calibri"/>
              </a:rPr>
              <a:t>narrow</a:t>
            </a:r>
            <a:r>
              <a:rPr b="0" i="0" lang="en-US" sz="2950" u="none" cap="none" strike="noStrike">
                <a:solidFill>
                  <a:schemeClr val="dk1"/>
                </a:solidFill>
                <a:latin typeface="Calibri"/>
                <a:ea typeface="Calibri"/>
                <a:cs typeface="Calibri"/>
                <a:sym typeface="Calibri"/>
              </a:rPr>
              <a:t> down the possible organisms to help you </a:t>
            </a:r>
            <a:r>
              <a:rPr b="0" i="0" lang="en-US" sz="2950" u="sng" cap="none" strike="noStrike">
                <a:solidFill>
                  <a:schemeClr val="dk1"/>
                </a:solidFill>
                <a:latin typeface="Calibri"/>
                <a:ea typeface="Calibri"/>
                <a:cs typeface="Calibri"/>
                <a:sym typeface="Calibri"/>
              </a:rPr>
              <a:t>identify</a:t>
            </a:r>
            <a:r>
              <a:rPr b="0" i="0" lang="en-US" sz="2950" u="none" cap="none" strike="noStrike">
                <a:solidFill>
                  <a:schemeClr val="dk1"/>
                </a:solidFill>
                <a:latin typeface="Calibri"/>
                <a:ea typeface="Calibri"/>
                <a:cs typeface="Calibri"/>
                <a:sym typeface="Calibri"/>
              </a:rPr>
              <a:t> the organism.</a:t>
            </a:r>
          </a:p>
          <a:p>
            <a:pPr indent="-342900" lvl="0" marL="342900" marR="0" rtl="0" algn="l">
              <a:lnSpc>
                <a:spcPct val="8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The questions can be about any </a:t>
            </a:r>
            <a:r>
              <a:rPr b="0" i="0" lang="en-US" sz="2950" u="sng" cap="none" strike="noStrike">
                <a:solidFill>
                  <a:schemeClr val="dk1"/>
                </a:solidFill>
                <a:latin typeface="Calibri"/>
                <a:ea typeface="Calibri"/>
                <a:cs typeface="Calibri"/>
                <a:sym typeface="Calibri"/>
              </a:rPr>
              <a:t>trait</a:t>
            </a:r>
            <a:r>
              <a:rPr b="0" i="0" lang="en-US" sz="2950" u="none" cap="none" strike="noStrike">
                <a:solidFill>
                  <a:schemeClr val="dk1"/>
                </a:solidFill>
                <a:latin typeface="Calibri"/>
                <a:ea typeface="Calibri"/>
                <a:cs typeface="Calibri"/>
                <a:sym typeface="Calibri"/>
              </a:rPr>
              <a:t>. </a:t>
            </a:r>
          </a:p>
          <a:p>
            <a:pPr indent="-342900" lvl="0" marL="342900" marR="0" rtl="0" algn="l">
              <a:lnSpc>
                <a:spcPct val="8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Field guides include paintings or </a:t>
            </a:r>
            <a:r>
              <a:rPr b="0" i="0" lang="en-US" sz="2950" u="sng" cap="none" strike="noStrike">
                <a:solidFill>
                  <a:schemeClr val="dk1"/>
                </a:solidFill>
                <a:latin typeface="Calibri"/>
                <a:ea typeface="Calibri"/>
                <a:cs typeface="Calibri"/>
                <a:sym typeface="Calibri"/>
              </a:rPr>
              <a:t>photographs</a:t>
            </a:r>
            <a:r>
              <a:rPr b="0" i="0" lang="en-US" sz="2950" u="none" cap="none" strike="noStrike">
                <a:solidFill>
                  <a:schemeClr val="dk1"/>
                </a:solidFill>
                <a:latin typeface="Calibri"/>
                <a:ea typeface="Calibri"/>
                <a:cs typeface="Calibri"/>
                <a:sym typeface="Calibri"/>
              </a:rPr>
              <a:t> of familiar species and can help </a:t>
            </a:r>
            <a:r>
              <a:rPr b="0" i="0" lang="en-US" sz="2950" u="sng" cap="none" strike="noStrike">
                <a:solidFill>
                  <a:schemeClr val="dk1"/>
                </a:solidFill>
                <a:latin typeface="Calibri"/>
                <a:ea typeface="Calibri"/>
                <a:cs typeface="Calibri"/>
                <a:sym typeface="Calibri"/>
              </a:rPr>
              <a:t>identify</a:t>
            </a:r>
            <a:r>
              <a:rPr b="0" i="0" lang="en-US" sz="2950" u="none" cap="none" strike="noStrike">
                <a:solidFill>
                  <a:schemeClr val="dk1"/>
                </a:solidFill>
                <a:latin typeface="Calibri"/>
                <a:ea typeface="Calibri"/>
                <a:cs typeface="Calibri"/>
                <a:sym typeface="Calibri"/>
              </a:rPr>
              <a:t> organisms.</a:t>
            </a:r>
          </a:p>
          <a:p>
            <a:pPr indent="-342900" lvl="0" marL="342900" marR="0" rtl="0" algn="l">
              <a:lnSpc>
                <a:spcPct val="80000"/>
              </a:lnSpc>
              <a:spcBef>
                <a:spcPts val="592"/>
              </a:spcBef>
              <a:buClr>
                <a:schemeClr val="dk1"/>
              </a:buClr>
              <a:buSzPct val="98666"/>
              <a:buFont typeface="Calibri"/>
              <a:buNone/>
            </a:pPr>
            <a:r>
              <a:t/>
            </a:r>
            <a:endParaRPr b="0" i="0" sz="295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Dichotomous Key Example:</a:t>
            </a:r>
          </a:p>
        </p:txBody>
      </p:sp>
      <p:sp>
        <p:nvSpPr>
          <p:cNvPr id="163" name="Shape 16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None/>
            </a:pPr>
            <a:r>
              <a:t/>
            </a:r>
            <a:endParaRPr b="0" i="0" sz="3200" u="none" cap="none" strike="noStrike">
              <a:solidFill>
                <a:schemeClr val="dk1"/>
              </a:solidFill>
              <a:latin typeface="Calibri"/>
              <a:ea typeface="Calibri"/>
              <a:cs typeface="Calibri"/>
              <a:sym typeface="Calibri"/>
            </a:endParaRPr>
          </a:p>
        </p:txBody>
      </p:sp>
      <p:pic>
        <p:nvPicPr>
          <p:cNvPr id="164" name="Shape 164"/>
          <p:cNvPicPr preferRelativeResize="0"/>
          <p:nvPr/>
        </p:nvPicPr>
        <p:blipFill rotWithShape="1">
          <a:blip r:embed="rId3">
            <a:alphaModFix/>
          </a:blip>
          <a:srcRect b="0" l="0" r="0" t="0"/>
          <a:stretch/>
        </p:blipFill>
        <p:spPr>
          <a:xfrm>
            <a:off x="1524000" y="1267691"/>
            <a:ext cx="5994398" cy="4904508"/>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457200" y="228600"/>
            <a:ext cx="8229600" cy="944561"/>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How do we show relationships between species?</a:t>
            </a:r>
          </a:p>
        </p:txBody>
      </p:sp>
      <p:sp>
        <p:nvSpPr>
          <p:cNvPr id="170" name="Shape 170"/>
          <p:cNvSpPr txBox="1"/>
          <p:nvPr>
            <p:ph idx="1" type="body"/>
          </p:nvPr>
        </p:nvSpPr>
        <p:spPr>
          <a:xfrm>
            <a:off x="228600" y="1295400"/>
            <a:ext cx="8534399" cy="52577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Phylogeny: the “</a:t>
            </a:r>
            <a:r>
              <a:rPr b="0" i="0" lang="en-US" sz="2700" u="sng" cap="none" strike="noStrike">
                <a:solidFill>
                  <a:schemeClr val="dk1"/>
                </a:solidFill>
                <a:latin typeface="Calibri"/>
                <a:ea typeface="Calibri"/>
                <a:cs typeface="Calibri"/>
                <a:sym typeface="Calibri"/>
              </a:rPr>
              <a:t>family tree</a:t>
            </a:r>
            <a:r>
              <a:rPr b="0" i="0" lang="en-US" sz="2700" u="none" cap="none" strike="noStrike">
                <a:solidFill>
                  <a:schemeClr val="dk1"/>
                </a:solidFill>
                <a:latin typeface="Calibri"/>
                <a:ea typeface="Calibri"/>
                <a:cs typeface="Calibri"/>
                <a:sym typeface="Calibri"/>
              </a:rPr>
              <a:t>” of a species, showing the </a:t>
            </a:r>
            <a:r>
              <a:rPr b="0" i="0" lang="en-US" sz="2700" u="sng" cap="none" strike="noStrike">
                <a:solidFill>
                  <a:schemeClr val="dk1"/>
                </a:solidFill>
                <a:latin typeface="Calibri"/>
                <a:ea typeface="Calibri"/>
                <a:cs typeface="Calibri"/>
                <a:sym typeface="Calibri"/>
              </a:rPr>
              <a:t>ancestors</a:t>
            </a:r>
            <a:r>
              <a:rPr b="0" i="0" lang="en-US" sz="2700" u="none" cap="none" strike="noStrike">
                <a:solidFill>
                  <a:schemeClr val="dk1"/>
                </a:solidFill>
                <a:latin typeface="Calibri"/>
                <a:ea typeface="Calibri"/>
                <a:cs typeface="Calibri"/>
                <a:sym typeface="Calibri"/>
              </a:rPr>
              <a:t> of a species and their relationship to other species.</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The “root” of the tree shows an </a:t>
            </a:r>
            <a:r>
              <a:rPr b="0" i="0" lang="en-US" sz="2400" u="sng" cap="none" strike="noStrike">
                <a:solidFill>
                  <a:schemeClr val="dk1"/>
                </a:solidFill>
                <a:latin typeface="Calibri"/>
                <a:ea typeface="Calibri"/>
                <a:cs typeface="Calibri"/>
                <a:sym typeface="Calibri"/>
              </a:rPr>
              <a:t>ancestor</a:t>
            </a:r>
            <a:r>
              <a:rPr b="0" i="0" lang="en-US" sz="2400" u="none" cap="none" strike="noStrike">
                <a:solidFill>
                  <a:schemeClr val="dk1"/>
                </a:solidFill>
                <a:latin typeface="Calibri"/>
                <a:ea typeface="Calibri"/>
                <a:cs typeface="Calibri"/>
                <a:sym typeface="Calibri"/>
              </a:rPr>
              <a:t>, and the “branches” show </a:t>
            </a:r>
            <a:r>
              <a:rPr b="0" i="0" lang="en-US" sz="2400" u="sng" cap="none" strike="noStrike">
                <a:solidFill>
                  <a:schemeClr val="dk1"/>
                </a:solidFill>
                <a:latin typeface="Calibri"/>
                <a:ea typeface="Calibri"/>
                <a:cs typeface="Calibri"/>
                <a:sym typeface="Calibri"/>
              </a:rPr>
              <a:t>descendants</a:t>
            </a:r>
            <a:r>
              <a:rPr b="0" i="0" lang="en-US" sz="2400" u="none" cap="none" strike="noStrike">
                <a:solidFill>
                  <a:schemeClr val="dk1"/>
                </a:solidFill>
                <a:latin typeface="Calibri"/>
                <a:ea typeface="Calibri"/>
                <a:cs typeface="Calibri"/>
                <a:sym typeface="Calibri"/>
              </a:rPr>
              <a:t>. </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The place where 2 branches split represents </a:t>
            </a:r>
            <a:r>
              <a:rPr b="0" i="0" lang="en-US" sz="2400" u="sng" cap="none" strike="noStrike">
                <a:solidFill>
                  <a:schemeClr val="dk1"/>
                </a:solidFill>
                <a:latin typeface="Calibri"/>
                <a:ea typeface="Calibri"/>
                <a:cs typeface="Calibri"/>
                <a:sym typeface="Calibri"/>
              </a:rPr>
              <a:t>speciation</a:t>
            </a:r>
            <a:r>
              <a:rPr b="0" i="0" lang="en-US" sz="2400" u="none" cap="none" strike="noStrike">
                <a:solidFill>
                  <a:schemeClr val="dk1"/>
                </a:solidFill>
                <a:latin typeface="Calibri"/>
                <a:ea typeface="Calibri"/>
                <a:cs typeface="Calibri"/>
                <a:sym typeface="Calibri"/>
              </a:rPr>
              <a:t> from a </a:t>
            </a:r>
            <a:r>
              <a:rPr b="0" i="0" lang="en-US" sz="2400" u="sng" cap="none" strike="noStrike">
                <a:solidFill>
                  <a:schemeClr val="dk1"/>
                </a:solidFill>
                <a:latin typeface="Calibri"/>
                <a:ea typeface="Calibri"/>
                <a:cs typeface="Calibri"/>
                <a:sym typeface="Calibri"/>
              </a:rPr>
              <a:t>common</a:t>
            </a:r>
            <a:r>
              <a:rPr b="0" i="0" lang="en-US" sz="2400" u="none" cap="none" strike="noStrike">
                <a:solidFill>
                  <a:schemeClr val="dk1"/>
                </a:solidFill>
                <a:latin typeface="Calibri"/>
                <a:ea typeface="Calibri"/>
                <a:cs typeface="Calibri"/>
                <a:sym typeface="Calibri"/>
              </a:rPr>
              <a:t> ancestor.</a:t>
            </a:r>
          </a:p>
          <a:p>
            <a:pPr indent="-342900" lvl="0" marL="342900" marR="0" rtl="0" algn="l">
              <a:lnSpc>
                <a:spcPct val="80000"/>
              </a:lnSpc>
              <a:spcBef>
                <a:spcPts val="540"/>
              </a:spcBef>
              <a:buClr>
                <a:schemeClr val="dk1"/>
              </a:buClr>
              <a:buSzPct val="100000"/>
              <a:buFont typeface="Calibri"/>
              <a:buChar char="•"/>
            </a:pPr>
            <a:r>
              <a:rPr b="0" i="0" lang="en-US" sz="2700" u="sng" cap="none" strike="noStrike">
                <a:solidFill>
                  <a:schemeClr val="dk1"/>
                </a:solidFill>
                <a:latin typeface="Calibri"/>
                <a:ea typeface="Calibri"/>
                <a:cs typeface="Calibri"/>
                <a:sym typeface="Calibri"/>
              </a:rPr>
              <a:t>Cladogram</a:t>
            </a:r>
            <a:r>
              <a:rPr b="0" i="0" lang="en-US" sz="2700" u="none" cap="none" strike="noStrike">
                <a:solidFill>
                  <a:schemeClr val="dk1"/>
                </a:solidFill>
                <a:latin typeface="Calibri"/>
                <a:ea typeface="Calibri"/>
                <a:cs typeface="Calibri"/>
                <a:sym typeface="Calibri"/>
              </a:rPr>
              <a:t>: a diagram that shows a phylogeny.</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A clade is a group in a phylogeny that includes a common </a:t>
            </a:r>
            <a:r>
              <a:rPr b="0" i="0" lang="en-US" sz="2400" u="sng" cap="none" strike="noStrike">
                <a:solidFill>
                  <a:schemeClr val="dk1"/>
                </a:solidFill>
                <a:latin typeface="Calibri"/>
                <a:ea typeface="Calibri"/>
                <a:cs typeface="Calibri"/>
                <a:sym typeface="Calibri"/>
              </a:rPr>
              <a:t>ancestor</a:t>
            </a:r>
            <a:r>
              <a:rPr b="0" i="0" lang="en-US" sz="2400" u="none" cap="none" strike="noStrike">
                <a:solidFill>
                  <a:schemeClr val="dk1"/>
                </a:solidFill>
                <a:latin typeface="Calibri"/>
                <a:ea typeface="Calibri"/>
                <a:cs typeface="Calibri"/>
                <a:sym typeface="Calibri"/>
              </a:rPr>
              <a:t> and all the descendents (living and </a:t>
            </a:r>
            <a:r>
              <a:rPr b="0" i="0" lang="en-US" sz="2400" u="sng" cap="none" strike="noStrike">
                <a:solidFill>
                  <a:schemeClr val="dk1"/>
                </a:solidFill>
                <a:latin typeface="Calibri"/>
                <a:ea typeface="Calibri"/>
                <a:cs typeface="Calibri"/>
                <a:sym typeface="Calibri"/>
              </a:rPr>
              <a:t>extinct</a:t>
            </a:r>
            <a:r>
              <a:rPr b="0" i="0" lang="en-US" sz="2400" u="none" cap="none" strike="noStrike">
                <a:solidFill>
                  <a:schemeClr val="dk1"/>
                </a:solidFill>
                <a:latin typeface="Calibri"/>
                <a:ea typeface="Calibri"/>
                <a:cs typeface="Calibri"/>
                <a:sym typeface="Calibri"/>
              </a:rPr>
              <a:t>) of that ancestor. (Imagine clipping a branch off of a tree – that branch plus all of the tiny little branches coming off of it would be a clade.) </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Clades may include </a:t>
            </a:r>
            <a:r>
              <a:rPr b="0" i="0" lang="en-US" sz="2400" u="sng" cap="none" strike="noStrike">
                <a:solidFill>
                  <a:schemeClr val="dk1"/>
                </a:solidFill>
                <a:latin typeface="Calibri"/>
                <a:ea typeface="Calibri"/>
                <a:cs typeface="Calibri"/>
                <a:sym typeface="Calibri"/>
              </a:rPr>
              <a:t>thousands</a:t>
            </a:r>
            <a:r>
              <a:rPr b="0" i="0" lang="en-US" sz="2400" u="none" cap="none" strike="noStrike">
                <a:solidFill>
                  <a:schemeClr val="dk1"/>
                </a:solidFill>
                <a:latin typeface="Calibri"/>
                <a:ea typeface="Calibri"/>
                <a:cs typeface="Calibri"/>
                <a:sym typeface="Calibri"/>
              </a:rPr>
              <a:t> of species or just a few.</a:t>
            </a:r>
          </a:p>
          <a:p>
            <a:pPr indent="-342900" lvl="0" marL="342900" marR="0" rtl="0" algn="l">
              <a:lnSpc>
                <a:spcPct val="80000"/>
              </a:lnSpc>
              <a:spcBef>
                <a:spcPts val="54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Lineage: the descent in a line from a common </a:t>
            </a:r>
            <a:r>
              <a:rPr b="0" i="0" lang="en-US" sz="2700" u="sng" cap="none" strike="noStrike">
                <a:solidFill>
                  <a:schemeClr val="dk1"/>
                </a:solidFill>
                <a:latin typeface="Calibri"/>
                <a:ea typeface="Calibri"/>
                <a:cs typeface="Calibri"/>
                <a:sym typeface="Calibri"/>
              </a:rPr>
              <a:t>ancestor</a:t>
            </a:r>
            <a:r>
              <a:rPr b="0" i="0" lang="en-US" sz="2700" u="none" cap="none" strike="noStrike">
                <a:solidFill>
                  <a:schemeClr val="dk1"/>
                </a:solidFill>
                <a:latin typeface="Calibri"/>
                <a:ea typeface="Calibri"/>
                <a:cs typeface="Calibri"/>
                <a:sym typeface="Calibri"/>
              </a:rPr>
              <a: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Reading a Phylogeny – Draw</a:t>
            </a:r>
          </a:p>
        </p:txBody>
      </p:sp>
      <p:pic>
        <p:nvPicPr>
          <p:cNvPr id="176" name="Shape 176"/>
          <p:cNvPicPr preferRelativeResize="0"/>
          <p:nvPr>
            <p:ph idx="1" type="body"/>
          </p:nvPr>
        </p:nvPicPr>
        <p:blipFill rotWithShape="1">
          <a:blip r:embed="rId3">
            <a:alphaModFix/>
          </a:blip>
          <a:srcRect b="0" l="0" r="0" t="0"/>
          <a:stretch/>
        </p:blipFill>
        <p:spPr>
          <a:xfrm>
            <a:off x="381000" y="1524000"/>
            <a:ext cx="4368799" cy="4343400"/>
          </a:xfrm>
          <a:prstGeom prst="rect">
            <a:avLst/>
          </a:prstGeom>
          <a:noFill/>
          <a:ln>
            <a:noFill/>
          </a:ln>
        </p:spPr>
      </p:pic>
      <p:pic>
        <p:nvPicPr>
          <p:cNvPr id="177" name="Shape 177"/>
          <p:cNvPicPr preferRelativeResize="0"/>
          <p:nvPr>
            <p:ph idx="2" type="body"/>
          </p:nvPr>
        </p:nvPicPr>
        <p:blipFill rotWithShape="1">
          <a:blip r:embed="rId4">
            <a:alphaModFix/>
          </a:blip>
          <a:srcRect b="0" l="0" r="0" t="0"/>
          <a:stretch/>
        </p:blipFill>
        <p:spPr>
          <a:xfrm>
            <a:off x="4648198" y="1524000"/>
            <a:ext cx="4464359" cy="28956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457200" y="152400"/>
            <a:ext cx="8229600" cy="10667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How do we construct phylogenies?</a:t>
            </a:r>
          </a:p>
        </p:txBody>
      </p:sp>
      <p:sp>
        <p:nvSpPr>
          <p:cNvPr id="183" name="Shape 183"/>
          <p:cNvSpPr txBox="1"/>
          <p:nvPr>
            <p:ph idx="1" type="body"/>
          </p:nvPr>
        </p:nvSpPr>
        <p:spPr>
          <a:xfrm>
            <a:off x="152400" y="1066800"/>
            <a:ext cx="8763000" cy="563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To build a phylogenetic tree, biologists collect data about the </a:t>
            </a:r>
            <a:r>
              <a:rPr b="0" i="0" lang="en-US" sz="2950" u="sng" cap="none" strike="noStrike">
                <a:solidFill>
                  <a:schemeClr val="dk1"/>
                </a:solidFill>
                <a:latin typeface="Calibri"/>
                <a:ea typeface="Calibri"/>
                <a:cs typeface="Calibri"/>
                <a:sym typeface="Calibri"/>
              </a:rPr>
              <a:t>characteristics</a:t>
            </a:r>
            <a:r>
              <a:rPr b="0" i="0" lang="en-US" sz="2950" u="none" cap="none" strike="noStrike">
                <a:solidFill>
                  <a:schemeClr val="dk1"/>
                </a:solidFill>
                <a:latin typeface="Calibri"/>
                <a:ea typeface="Calibri"/>
                <a:cs typeface="Calibri"/>
                <a:sym typeface="Calibri"/>
              </a:rPr>
              <a:t> of each organism they are interested in. Characteristics are heritable </a:t>
            </a:r>
            <a:r>
              <a:rPr b="0" i="0" lang="en-US" sz="2950" u="sng" cap="none" strike="noStrike">
                <a:solidFill>
                  <a:schemeClr val="dk1"/>
                </a:solidFill>
                <a:latin typeface="Calibri"/>
                <a:ea typeface="Calibri"/>
                <a:cs typeface="Calibri"/>
                <a:sym typeface="Calibri"/>
              </a:rPr>
              <a:t>traits</a:t>
            </a:r>
            <a:r>
              <a:rPr b="0" i="0" lang="en-US" sz="2950" u="none" cap="none" strike="noStrike">
                <a:solidFill>
                  <a:schemeClr val="dk1"/>
                </a:solidFill>
                <a:latin typeface="Calibri"/>
                <a:ea typeface="Calibri"/>
                <a:cs typeface="Calibri"/>
                <a:sym typeface="Calibri"/>
              </a:rPr>
              <a:t> that can be compared across organisms, such as </a:t>
            </a:r>
            <a:r>
              <a:rPr b="0" i="0" lang="en-US" sz="2950" u="sng" cap="none" strike="noStrike">
                <a:solidFill>
                  <a:schemeClr val="dk1"/>
                </a:solidFill>
                <a:latin typeface="Calibri"/>
                <a:ea typeface="Calibri"/>
                <a:cs typeface="Calibri"/>
                <a:sym typeface="Calibri"/>
              </a:rPr>
              <a:t>physical</a:t>
            </a:r>
            <a:r>
              <a:rPr b="0" i="0" lang="en-US" sz="2950" u="none" cap="none" strike="noStrike">
                <a:solidFill>
                  <a:schemeClr val="dk1"/>
                </a:solidFill>
                <a:latin typeface="Calibri"/>
                <a:ea typeface="Calibri"/>
                <a:cs typeface="Calibri"/>
                <a:sym typeface="Calibri"/>
              </a:rPr>
              <a:t> characteristics (morphology), </a:t>
            </a:r>
            <a:r>
              <a:rPr b="0" i="0" lang="en-US" sz="2950" u="sng" cap="none" strike="noStrike">
                <a:solidFill>
                  <a:schemeClr val="dk1"/>
                </a:solidFill>
                <a:latin typeface="Calibri"/>
                <a:ea typeface="Calibri"/>
                <a:cs typeface="Calibri"/>
                <a:sym typeface="Calibri"/>
              </a:rPr>
              <a:t>genetic</a:t>
            </a:r>
            <a:r>
              <a:rPr b="0" i="0" lang="en-US" sz="2950" u="none" cap="none" strike="noStrike">
                <a:solidFill>
                  <a:schemeClr val="dk1"/>
                </a:solidFill>
                <a:latin typeface="Calibri"/>
                <a:ea typeface="Calibri"/>
                <a:cs typeface="Calibri"/>
                <a:sym typeface="Calibri"/>
              </a:rPr>
              <a:t> sequences, and </a:t>
            </a:r>
            <a:r>
              <a:rPr b="0" i="0" lang="en-US" sz="2950" u="sng" cap="none" strike="noStrike">
                <a:solidFill>
                  <a:schemeClr val="dk1"/>
                </a:solidFill>
                <a:latin typeface="Calibri"/>
                <a:ea typeface="Calibri"/>
                <a:cs typeface="Calibri"/>
                <a:sym typeface="Calibri"/>
              </a:rPr>
              <a:t>behavioral</a:t>
            </a:r>
            <a:r>
              <a:rPr b="0" i="0" lang="en-US" sz="2950" u="none" cap="none" strike="noStrike">
                <a:solidFill>
                  <a:schemeClr val="dk1"/>
                </a:solidFill>
                <a:latin typeface="Calibri"/>
                <a:ea typeface="Calibri"/>
                <a:cs typeface="Calibri"/>
                <a:sym typeface="Calibri"/>
              </a:rPr>
              <a:t> traits.</a:t>
            </a:r>
          </a:p>
          <a:p>
            <a:pPr indent="-285750" lvl="1" marL="742950" marR="0" rtl="0" algn="l">
              <a:lnSpc>
                <a:spcPct val="9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When grouping species, scientists look for shared </a:t>
            </a:r>
            <a:r>
              <a:rPr b="0" i="0" lang="en-US" sz="2600" u="sng" cap="none" strike="noStrike">
                <a:solidFill>
                  <a:schemeClr val="dk1"/>
                </a:solidFill>
                <a:latin typeface="Calibri"/>
                <a:ea typeface="Calibri"/>
                <a:cs typeface="Calibri"/>
                <a:sym typeface="Calibri"/>
              </a:rPr>
              <a:t>derived</a:t>
            </a:r>
            <a:r>
              <a:rPr b="0" i="0" lang="en-US" sz="2600" u="none" cap="none" strike="noStrike">
                <a:solidFill>
                  <a:schemeClr val="dk1"/>
                </a:solidFill>
                <a:latin typeface="Calibri"/>
                <a:ea typeface="Calibri"/>
                <a:cs typeface="Calibri"/>
                <a:sym typeface="Calibri"/>
              </a:rPr>
              <a:t> characteristics. A derived characteristic is one that evolved in the common </a:t>
            </a:r>
            <a:r>
              <a:rPr b="0" i="0" lang="en-US" sz="2600" u="sng" cap="none" strike="noStrike">
                <a:solidFill>
                  <a:schemeClr val="dk1"/>
                </a:solidFill>
                <a:latin typeface="Calibri"/>
                <a:ea typeface="Calibri"/>
                <a:cs typeface="Calibri"/>
                <a:sym typeface="Calibri"/>
              </a:rPr>
              <a:t>ancestor</a:t>
            </a:r>
            <a:r>
              <a:rPr b="0" i="0" lang="en-US" sz="2600" u="none" cap="none" strike="noStrike">
                <a:solidFill>
                  <a:schemeClr val="dk1"/>
                </a:solidFill>
                <a:latin typeface="Calibri"/>
                <a:ea typeface="Calibri"/>
                <a:cs typeface="Calibri"/>
                <a:sym typeface="Calibri"/>
              </a:rPr>
              <a:t> of a clade and that sets members of that clade </a:t>
            </a:r>
            <a:r>
              <a:rPr b="0" i="0" lang="en-US" sz="2600" u="sng" cap="none" strike="noStrike">
                <a:solidFill>
                  <a:schemeClr val="dk1"/>
                </a:solidFill>
                <a:latin typeface="Calibri"/>
                <a:ea typeface="Calibri"/>
                <a:cs typeface="Calibri"/>
                <a:sym typeface="Calibri"/>
              </a:rPr>
              <a:t>apart</a:t>
            </a:r>
            <a:r>
              <a:rPr b="0" i="0" lang="en-US" sz="2600" u="none" cap="none" strike="noStrike">
                <a:solidFill>
                  <a:schemeClr val="dk1"/>
                </a:solidFill>
                <a:latin typeface="Calibri"/>
                <a:ea typeface="Calibri"/>
                <a:cs typeface="Calibri"/>
                <a:sym typeface="Calibri"/>
              </a:rPr>
              <a:t> from other individuals. </a:t>
            </a:r>
          </a:p>
          <a:p>
            <a:pPr indent="-228600" lvl="2" marL="1143000" marR="0" rtl="0" algn="l">
              <a:lnSpc>
                <a:spcPct val="9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Ex: All land animals (not insects) have </a:t>
            </a:r>
            <a:r>
              <a:rPr b="0" i="0" lang="en-US" sz="2200" u="sng" cap="none" strike="noStrike">
                <a:solidFill>
                  <a:schemeClr val="dk1"/>
                </a:solidFill>
                <a:latin typeface="Calibri"/>
                <a:ea typeface="Calibri"/>
                <a:cs typeface="Calibri"/>
                <a:sym typeface="Calibri"/>
              </a:rPr>
              <a:t>4</a:t>
            </a:r>
            <a:r>
              <a:rPr b="0" i="0" lang="en-US" sz="2200" u="none" cap="none" strike="noStrike">
                <a:solidFill>
                  <a:schemeClr val="dk1"/>
                </a:solidFill>
                <a:latin typeface="Calibri"/>
                <a:ea typeface="Calibri"/>
                <a:cs typeface="Calibri"/>
                <a:sym typeface="Calibri"/>
              </a:rPr>
              <a:t> limbs because they had a distant common ancestor. </a:t>
            </a:r>
          </a:p>
          <a:p>
            <a:pPr indent="-285750" lvl="1" marL="742950" marR="0" rtl="0" algn="l">
              <a:lnSpc>
                <a:spcPct val="9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Shared derived characteristics can be used to group organisms into </a:t>
            </a:r>
            <a:r>
              <a:rPr b="0" i="0" lang="en-US" sz="2600" u="sng" cap="none" strike="noStrike">
                <a:solidFill>
                  <a:schemeClr val="dk1"/>
                </a:solidFill>
                <a:latin typeface="Calibri"/>
                <a:ea typeface="Calibri"/>
                <a:cs typeface="Calibri"/>
                <a:sym typeface="Calibri"/>
              </a:rPr>
              <a:t>clades</a:t>
            </a:r>
            <a:r>
              <a:rPr b="0" i="0" lang="en-US" sz="2600" u="none" cap="none" strike="noStrike">
                <a:solidFill>
                  <a:schemeClr val="dk1"/>
                </a:solidFill>
                <a:latin typeface="Calibri"/>
                <a:ea typeface="Calibri"/>
                <a:cs typeface="Calibri"/>
                <a:sym typeface="Calibri"/>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457200" y="152400"/>
            <a:ext cx="8229600" cy="868362"/>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Example:</a:t>
            </a:r>
          </a:p>
        </p:txBody>
      </p:sp>
      <p:sp>
        <p:nvSpPr>
          <p:cNvPr id="189" name="Shape 189"/>
          <p:cNvSpPr txBox="1"/>
          <p:nvPr>
            <p:ph idx="1" type="body"/>
          </p:nvPr>
        </p:nvSpPr>
        <p:spPr>
          <a:xfrm>
            <a:off x="152400" y="914400"/>
            <a:ext cx="5105399" cy="5638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97727"/>
              <a:buFont typeface="Calibri"/>
              <a:buChar char="•"/>
            </a:pPr>
            <a:r>
              <a:rPr b="0" i="0" lang="en-US" sz="2150" u="none" cap="none" strike="noStrike">
                <a:solidFill>
                  <a:schemeClr val="dk1"/>
                </a:solidFill>
                <a:latin typeface="Calibri"/>
                <a:ea typeface="Calibri"/>
                <a:cs typeface="Calibri"/>
                <a:sym typeface="Calibri"/>
              </a:rPr>
              <a:t>Amphibians, turtles, lizards, snakes, crocodiles, birds and mammals all have, or historically had, four limbs. If you look at a modern snake you might not see obvious limbs, but fossils show that ancient snakes </a:t>
            </a:r>
            <a:r>
              <a:rPr b="0" i="1" lang="en-US" sz="2150" u="none" cap="none" strike="noStrike">
                <a:solidFill>
                  <a:schemeClr val="dk1"/>
                </a:solidFill>
                <a:latin typeface="Calibri"/>
                <a:ea typeface="Calibri"/>
                <a:cs typeface="Calibri"/>
                <a:sym typeface="Calibri"/>
              </a:rPr>
              <a:t>did</a:t>
            </a:r>
            <a:r>
              <a:rPr b="0" i="0" lang="en-US" sz="2150" u="none" cap="none" strike="noStrike">
                <a:solidFill>
                  <a:schemeClr val="dk1"/>
                </a:solidFill>
                <a:latin typeface="Calibri"/>
                <a:ea typeface="Calibri"/>
                <a:cs typeface="Calibri"/>
                <a:sym typeface="Calibri"/>
              </a:rPr>
              <a:t> have limbs, and some modern snakes actually do retain rudimentary limbs. Four limbs is a shared derived character inherited from a common ancestor that helps set apart this particular clade of vertebrates.</a:t>
            </a:r>
          </a:p>
          <a:p>
            <a:pPr indent="-342900" lvl="0" marL="342900" marR="0" rtl="0" algn="l">
              <a:lnSpc>
                <a:spcPct val="80000"/>
              </a:lnSpc>
              <a:spcBef>
                <a:spcPts val="430"/>
              </a:spcBef>
              <a:buClr>
                <a:schemeClr val="dk1"/>
              </a:buClr>
              <a:buSzPct val="97727"/>
              <a:buFont typeface="Calibri"/>
              <a:buChar char="•"/>
            </a:pPr>
            <a:r>
              <a:rPr b="0" i="0" lang="en-US" sz="2150" u="none" cap="none" strike="noStrike">
                <a:solidFill>
                  <a:schemeClr val="dk1"/>
                </a:solidFill>
                <a:latin typeface="Calibri"/>
                <a:ea typeface="Calibri"/>
                <a:cs typeface="Calibri"/>
                <a:sym typeface="Calibri"/>
              </a:rPr>
              <a:t>However, the presence of four limbs is not useful for determining relationships </a:t>
            </a:r>
            <a:r>
              <a:rPr b="0" i="1" lang="en-US" sz="2150" u="none" cap="none" strike="noStrike">
                <a:solidFill>
                  <a:schemeClr val="dk1"/>
                </a:solidFill>
                <a:latin typeface="Calibri"/>
                <a:ea typeface="Calibri"/>
                <a:cs typeface="Calibri"/>
                <a:sym typeface="Calibri"/>
              </a:rPr>
              <a:t>within</a:t>
            </a:r>
            <a:r>
              <a:rPr b="0" i="0" lang="en-US" sz="2150" u="none" cap="none" strike="noStrike">
                <a:solidFill>
                  <a:schemeClr val="dk1"/>
                </a:solidFill>
                <a:latin typeface="Calibri"/>
                <a:ea typeface="Calibri"/>
                <a:cs typeface="Calibri"/>
                <a:sym typeface="Calibri"/>
              </a:rPr>
              <a:t> the clade in green above, since all lineages in the clade have that character. To determine the relationships in that clade, we would need to examine other characters that vary across the lineages in the clade.</a:t>
            </a:r>
          </a:p>
        </p:txBody>
      </p:sp>
      <p:pic>
        <p:nvPicPr>
          <p:cNvPr id="190" name="Shape 190"/>
          <p:cNvPicPr preferRelativeResize="0"/>
          <p:nvPr>
            <p:ph idx="2" type="body"/>
          </p:nvPr>
        </p:nvPicPr>
        <p:blipFill rotWithShape="1">
          <a:blip r:embed="rId3">
            <a:alphaModFix/>
          </a:blip>
          <a:srcRect b="0" l="0" r="0" t="0"/>
          <a:stretch/>
        </p:blipFill>
        <p:spPr>
          <a:xfrm>
            <a:off x="5486400" y="1295400"/>
            <a:ext cx="3410224" cy="36576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Vertebrate Phylogeny</a:t>
            </a:r>
          </a:p>
        </p:txBody>
      </p:sp>
      <p:sp>
        <p:nvSpPr>
          <p:cNvPr id="196" name="Shape 196"/>
          <p:cNvSpPr txBox="1"/>
          <p:nvPr>
            <p:ph idx="1" type="body"/>
          </p:nvPr>
        </p:nvSpPr>
        <p:spPr>
          <a:xfrm>
            <a:off x="457200" y="1600200"/>
            <a:ext cx="4038599"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In order to construct the vertebrate phylogeny, we begin by examining representatives of each lineage to learn about their basic morphology, whether or not the lineage has vertebrae, a bony skeleton, four limbs, an amniotic egg, etc.</a:t>
            </a:r>
          </a:p>
        </p:txBody>
      </p:sp>
      <p:pic>
        <p:nvPicPr>
          <p:cNvPr id="197" name="Shape 197"/>
          <p:cNvPicPr preferRelativeResize="0"/>
          <p:nvPr>
            <p:ph idx="2" type="body"/>
          </p:nvPr>
        </p:nvPicPr>
        <p:blipFill rotWithShape="1">
          <a:blip r:embed="rId3">
            <a:alphaModFix/>
          </a:blip>
          <a:srcRect b="0" l="0" r="0" t="0"/>
          <a:stretch/>
        </p:blipFill>
        <p:spPr>
          <a:xfrm>
            <a:off x="4648200" y="1600200"/>
            <a:ext cx="4289309" cy="42671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Scientists classify millions of species</a:t>
            </a:r>
          </a:p>
        </p:txBody>
      </p:sp>
      <p:sp>
        <p:nvSpPr>
          <p:cNvPr id="91" name="Shape 9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98333"/>
              <a:buFont typeface="Calibri"/>
              <a:buChar char="•"/>
            </a:pPr>
            <a:r>
              <a:rPr b="0" i="0" lang="en-US" sz="2950" u="sng" cap="none" strike="noStrike">
                <a:solidFill>
                  <a:schemeClr val="dk1"/>
                </a:solidFill>
                <a:latin typeface="Calibri"/>
                <a:ea typeface="Calibri"/>
                <a:cs typeface="Calibri"/>
                <a:sym typeface="Calibri"/>
              </a:rPr>
              <a:t>400</a:t>
            </a:r>
            <a:r>
              <a:rPr b="0" i="0" lang="en-US" sz="2950" u="none" cap="none" strike="noStrike">
                <a:solidFill>
                  <a:schemeClr val="dk1"/>
                </a:solidFill>
                <a:latin typeface="Calibri"/>
                <a:ea typeface="Calibri"/>
                <a:cs typeface="Calibri"/>
                <a:sym typeface="Calibri"/>
              </a:rPr>
              <a:t> years ago, scientists believed that </a:t>
            </a:r>
            <a:r>
              <a:rPr b="0" i="0" lang="en-US" sz="2950" u="sng" cap="none" strike="noStrike">
                <a:solidFill>
                  <a:schemeClr val="dk1"/>
                </a:solidFill>
                <a:latin typeface="Calibri"/>
                <a:ea typeface="Calibri"/>
                <a:cs typeface="Calibri"/>
                <a:sym typeface="Calibri"/>
              </a:rPr>
              <a:t>related</a:t>
            </a:r>
            <a:r>
              <a:rPr b="0" i="0" lang="en-US" sz="2950" u="none" cap="none" strike="noStrike">
                <a:solidFill>
                  <a:schemeClr val="dk1"/>
                </a:solidFill>
                <a:latin typeface="Calibri"/>
                <a:ea typeface="Calibri"/>
                <a:cs typeface="Calibri"/>
                <a:sym typeface="Calibri"/>
              </a:rPr>
              <a:t> animals looked alike, and classified animals based upon their </a:t>
            </a:r>
            <a:r>
              <a:rPr b="0" i="0" lang="en-US" sz="2950" u="sng" cap="none" strike="noStrike">
                <a:solidFill>
                  <a:schemeClr val="dk1"/>
                </a:solidFill>
                <a:latin typeface="Calibri"/>
                <a:ea typeface="Calibri"/>
                <a:cs typeface="Calibri"/>
                <a:sym typeface="Calibri"/>
              </a:rPr>
              <a:t>appearance</a:t>
            </a:r>
            <a:r>
              <a:rPr b="0" i="0" lang="en-US" sz="2950" u="none" cap="none" strike="noStrike">
                <a:solidFill>
                  <a:schemeClr val="dk1"/>
                </a:solidFill>
                <a:latin typeface="Calibri"/>
                <a:ea typeface="Calibri"/>
                <a:cs typeface="Calibri"/>
                <a:sym typeface="Calibri"/>
              </a:rPr>
              <a:t> and behavior. </a:t>
            </a:r>
          </a:p>
          <a:p>
            <a:pPr indent="-342900" lvl="0" marL="342900" marR="0" rtl="0" algn="l">
              <a:lnSpc>
                <a:spcPct val="9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Classification and </a:t>
            </a:r>
            <a:r>
              <a:rPr b="0" i="0" lang="en-US" sz="2950" u="sng" cap="none" strike="noStrike">
                <a:solidFill>
                  <a:schemeClr val="dk1"/>
                </a:solidFill>
                <a:latin typeface="Calibri"/>
                <a:ea typeface="Calibri"/>
                <a:cs typeface="Calibri"/>
                <a:sym typeface="Calibri"/>
              </a:rPr>
              <a:t>Taxonomy</a:t>
            </a:r>
            <a:r>
              <a:rPr b="0" i="0" lang="en-US" sz="2950" u="none" cap="none" strike="noStrike">
                <a:solidFill>
                  <a:schemeClr val="dk1"/>
                </a:solidFill>
                <a:latin typeface="Calibri"/>
                <a:ea typeface="Calibri"/>
                <a:cs typeface="Calibri"/>
                <a:sym typeface="Calibri"/>
              </a:rPr>
              <a:t> are the two scientific processes that deal with </a:t>
            </a:r>
            <a:r>
              <a:rPr b="0" i="0" lang="en-US" sz="2950" u="sng" cap="none" strike="noStrike">
                <a:solidFill>
                  <a:schemeClr val="dk1"/>
                </a:solidFill>
                <a:latin typeface="Calibri"/>
                <a:ea typeface="Calibri"/>
                <a:cs typeface="Calibri"/>
                <a:sym typeface="Calibri"/>
              </a:rPr>
              <a:t>classifying</a:t>
            </a:r>
            <a:r>
              <a:rPr b="0" i="0" lang="en-US" sz="2950" u="none" cap="none" strike="noStrike">
                <a:solidFill>
                  <a:schemeClr val="dk1"/>
                </a:solidFill>
                <a:latin typeface="Calibri"/>
                <a:ea typeface="Calibri"/>
                <a:cs typeface="Calibri"/>
                <a:sym typeface="Calibri"/>
              </a:rPr>
              <a:t> and </a:t>
            </a:r>
            <a:r>
              <a:rPr b="0" i="0" lang="en-US" sz="2950" u="sng" cap="none" strike="noStrike">
                <a:solidFill>
                  <a:schemeClr val="dk1"/>
                </a:solidFill>
                <a:latin typeface="Calibri"/>
                <a:ea typeface="Calibri"/>
                <a:cs typeface="Calibri"/>
                <a:sym typeface="Calibri"/>
              </a:rPr>
              <a:t>naming</a:t>
            </a:r>
            <a:r>
              <a:rPr b="0" i="0" lang="en-US" sz="2950" u="none" cap="none" strike="noStrike">
                <a:solidFill>
                  <a:schemeClr val="dk1"/>
                </a:solidFill>
                <a:latin typeface="Calibri"/>
                <a:ea typeface="Calibri"/>
                <a:cs typeface="Calibri"/>
                <a:sym typeface="Calibri"/>
              </a:rPr>
              <a:t> living things.</a:t>
            </a:r>
          </a:p>
          <a:p>
            <a:pPr indent="-285750" lvl="1" marL="742950" marR="0" rtl="0" algn="l">
              <a:lnSpc>
                <a:spcPct val="90000"/>
              </a:lnSpc>
              <a:spcBef>
                <a:spcPts val="520"/>
              </a:spcBef>
              <a:buClr>
                <a:schemeClr val="dk1"/>
              </a:buClr>
              <a:buSzPct val="100000"/>
              <a:buFont typeface="Calibri"/>
              <a:buChar char="–"/>
            </a:pPr>
            <a:r>
              <a:rPr b="1" i="0" lang="en-US" sz="2600" u="none" cap="none" strike="noStrike">
                <a:solidFill>
                  <a:schemeClr val="dk1"/>
                </a:solidFill>
                <a:latin typeface="Calibri"/>
                <a:ea typeface="Calibri"/>
                <a:cs typeface="Calibri"/>
                <a:sym typeface="Calibri"/>
              </a:rPr>
              <a:t>Classification</a:t>
            </a:r>
            <a:r>
              <a:rPr b="0" i="0" lang="en-US" sz="2600" u="none" cap="none" strike="noStrike">
                <a:solidFill>
                  <a:schemeClr val="dk1"/>
                </a:solidFill>
                <a:latin typeface="Calibri"/>
                <a:ea typeface="Calibri"/>
                <a:cs typeface="Calibri"/>
                <a:sym typeface="Calibri"/>
              </a:rPr>
              <a:t>: the process of arranging organisms into </a:t>
            </a:r>
            <a:r>
              <a:rPr b="0" i="0" lang="en-US" sz="2600" u="sng" cap="none" strike="noStrike">
                <a:solidFill>
                  <a:schemeClr val="dk1"/>
                </a:solidFill>
                <a:latin typeface="Calibri"/>
                <a:ea typeface="Calibri"/>
                <a:cs typeface="Calibri"/>
                <a:sym typeface="Calibri"/>
              </a:rPr>
              <a:t>groups</a:t>
            </a:r>
            <a:r>
              <a:rPr b="0" i="0" lang="en-US" sz="2600" u="none" cap="none" strike="noStrike">
                <a:solidFill>
                  <a:schemeClr val="dk1"/>
                </a:solidFill>
                <a:latin typeface="Calibri"/>
                <a:ea typeface="Calibri"/>
                <a:cs typeface="Calibri"/>
                <a:sym typeface="Calibri"/>
              </a:rPr>
              <a:t> based on </a:t>
            </a:r>
            <a:r>
              <a:rPr b="0" i="0" lang="en-US" sz="2600" u="sng" cap="none" strike="noStrike">
                <a:solidFill>
                  <a:schemeClr val="dk1"/>
                </a:solidFill>
                <a:latin typeface="Calibri"/>
                <a:ea typeface="Calibri"/>
                <a:cs typeface="Calibri"/>
                <a:sym typeface="Calibri"/>
              </a:rPr>
              <a:t>similarities</a:t>
            </a:r>
            <a:r>
              <a:rPr b="0" i="0" lang="en-US" sz="2600" u="none" cap="none" strike="noStrike">
                <a:solidFill>
                  <a:schemeClr val="dk1"/>
                </a:solidFill>
                <a:latin typeface="Calibri"/>
                <a:ea typeface="Calibri"/>
                <a:cs typeface="Calibri"/>
                <a:sym typeface="Calibri"/>
              </a:rPr>
              <a:t>.</a:t>
            </a:r>
          </a:p>
          <a:p>
            <a:pPr indent="-285750" lvl="1" marL="742950" marR="0" rtl="0" algn="l">
              <a:lnSpc>
                <a:spcPct val="90000"/>
              </a:lnSpc>
              <a:spcBef>
                <a:spcPts val="520"/>
              </a:spcBef>
              <a:buClr>
                <a:schemeClr val="dk1"/>
              </a:buClr>
              <a:buSzPct val="100000"/>
              <a:buFont typeface="Calibri"/>
              <a:buChar char="–"/>
            </a:pPr>
            <a:r>
              <a:rPr b="1" i="0" lang="en-US" sz="2600" u="none" cap="none" strike="noStrike">
                <a:solidFill>
                  <a:schemeClr val="dk1"/>
                </a:solidFill>
                <a:latin typeface="Calibri"/>
                <a:ea typeface="Calibri"/>
                <a:cs typeface="Calibri"/>
                <a:sym typeface="Calibri"/>
              </a:rPr>
              <a:t>Taxonomy</a:t>
            </a:r>
            <a:r>
              <a:rPr b="0" i="0" lang="en-US" sz="2600" u="none" cap="none" strike="noStrike">
                <a:solidFill>
                  <a:schemeClr val="dk1"/>
                </a:solidFill>
                <a:latin typeface="Calibri"/>
                <a:ea typeface="Calibri"/>
                <a:cs typeface="Calibri"/>
                <a:sym typeface="Calibri"/>
              </a:rPr>
              <a:t>: the science of </a:t>
            </a:r>
            <a:r>
              <a:rPr b="0" i="0" lang="en-US" sz="2600" u="sng" cap="none" strike="noStrike">
                <a:solidFill>
                  <a:schemeClr val="dk1"/>
                </a:solidFill>
                <a:latin typeface="Calibri"/>
                <a:ea typeface="Calibri"/>
                <a:cs typeface="Calibri"/>
                <a:sym typeface="Calibri"/>
              </a:rPr>
              <a:t>naming</a:t>
            </a:r>
            <a:r>
              <a:rPr b="0" i="0" lang="en-US" sz="2600" u="none" cap="none" strike="noStrike">
                <a:solidFill>
                  <a:schemeClr val="dk1"/>
                </a:solidFill>
                <a:latin typeface="Calibri"/>
                <a:ea typeface="Calibri"/>
                <a:cs typeface="Calibri"/>
                <a:sym typeface="Calibri"/>
              </a:rPr>
              <a:t> and classifying organisms.</a:t>
            </a:r>
          </a:p>
          <a:p>
            <a:pPr indent="-342900" lvl="0" marL="342900" marR="0" rtl="0" algn="l">
              <a:lnSpc>
                <a:spcPct val="90000"/>
              </a:lnSpc>
              <a:spcBef>
                <a:spcPts val="592"/>
              </a:spcBef>
              <a:buClr>
                <a:schemeClr val="dk1"/>
              </a:buClr>
              <a:buSzPct val="98666"/>
              <a:buFont typeface="Calibri"/>
              <a:buNone/>
            </a:pPr>
            <a:r>
              <a:t/>
            </a:r>
            <a:endParaRPr b="0" i="0" sz="295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t/>
            </a:r>
            <a:endParaRPr b="0" i="0" sz="4400" u="none" cap="none" strike="noStrike">
              <a:solidFill>
                <a:schemeClr val="dk1"/>
              </a:solidFill>
              <a:latin typeface="Calibri"/>
              <a:ea typeface="Calibri"/>
              <a:cs typeface="Calibri"/>
              <a:sym typeface="Calibri"/>
            </a:endParaRPr>
          </a:p>
        </p:txBody>
      </p:sp>
      <p:pic>
        <p:nvPicPr>
          <p:cNvPr id="203" name="Shape 203"/>
          <p:cNvPicPr preferRelativeResize="0"/>
          <p:nvPr>
            <p:ph idx="1" type="body"/>
          </p:nvPr>
        </p:nvPicPr>
        <p:blipFill rotWithShape="1">
          <a:blip r:embed="rId3">
            <a:alphaModFix/>
          </a:blip>
          <a:srcRect b="0" l="0" r="0" t="0"/>
          <a:stretch/>
        </p:blipFill>
        <p:spPr>
          <a:xfrm>
            <a:off x="1219200" y="47892"/>
            <a:ext cx="6494648" cy="6810107"/>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Taxonomy changes as scientists make discoveries</a:t>
            </a:r>
          </a:p>
        </p:txBody>
      </p:sp>
      <p:sp>
        <p:nvSpPr>
          <p:cNvPr id="209" name="Shape 209"/>
          <p:cNvSpPr txBox="1"/>
          <p:nvPr>
            <p:ph idx="1" type="body"/>
          </p:nvPr>
        </p:nvSpPr>
        <p:spPr>
          <a:xfrm>
            <a:off x="152400" y="1600200"/>
            <a:ext cx="8686800" cy="5105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Scientists are learning more about the </a:t>
            </a:r>
            <a:r>
              <a:rPr b="0" i="0" lang="en-US" sz="2950" u="sng" cap="none" strike="noStrike">
                <a:solidFill>
                  <a:schemeClr val="dk1"/>
                </a:solidFill>
                <a:latin typeface="Calibri"/>
                <a:ea typeface="Calibri"/>
                <a:cs typeface="Calibri"/>
                <a:sym typeface="Calibri"/>
              </a:rPr>
              <a:t>history</a:t>
            </a:r>
            <a:r>
              <a:rPr b="0" i="0" lang="en-US" sz="2950" u="none" cap="none" strike="noStrike">
                <a:solidFill>
                  <a:schemeClr val="dk1"/>
                </a:solidFill>
                <a:latin typeface="Calibri"/>
                <a:ea typeface="Calibri"/>
                <a:cs typeface="Calibri"/>
                <a:sym typeface="Calibri"/>
              </a:rPr>
              <a:t> of species and how they </a:t>
            </a:r>
            <a:r>
              <a:rPr b="0" i="0" lang="en-US" sz="2950" u="sng" cap="none" strike="noStrike">
                <a:solidFill>
                  <a:schemeClr val="dk1"/>
                </a:solidFill>
                <a:latin typeface="Calibri"/>
                <a:ea typeface="Calibri"/>
                <a:cs typeface="Calibri"/>
                <a:sym typeface="Calibri"/>
              </a:rPr>
              <a:t>evolved</a:t>
            </a:r>
            <a:r>
              <a:rPr b="0" i="0" lang="en-US" sz="2950" u="none" cap="none" strike="noStrike">
                <a:solidFill>
                  <a:schemeClr val="dk1"/>
                </a:solidFill>
                <a:latin typeface="Calibri"/>
                <a:ea typeface="Calibri"/>
                <a:cs typeface="Calibri"/>
                <a:sym typeface="Calibri"/>
              </a:rPr>
              <a:t>.</a:t>
            </a:r>
          </a:p>
          <a:p>
            <a:pPr indent="-342900" lvl="0" marL="342900" marR="0" rtl="0" algn="l">
              <a:lnSpc>
                <a:spcPct val="8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Most scientists use a classification system that has </a:t>
            </a:r>
            <a:r>
              <a:rPr b="0" i="0" lang="en-US" sz="2950" u="sng" cap="none" strike="noStrike">
                <a:solidFill>
                  <a:schemeClr val="dk1"/>
                </a:solidFill>
                <a:latin typeface="Calibri"/>
                <a:ea typeface="Calibri"/>
                <a:cs typeface="Calibri"/>
                <a:sym typeface="Calibri"/>
              </a:rPr>
              <a:t>kingdoms</a:t>
            </a:r>
            <a:r>
              <a:rPr b="0" i="0" lang="en-US" sz="2950" u="none" cap="none" strike="noStrike">
                <a:solidFill>
                  <a:schemeClr val="dk1"/>
                </a:solidFill>
                <a:latin typeface="Calibri"/>
                <a:ea typeface="Calibri"/>
                <a:cs typeface="Calibri"/>
                <a:sym typeface="Calibri"/>
              </a:rPr>
              <a:t>, but a new level, called a </a:t>
            </a:r>
            <a:r>
              <a:rPr b="0" i="0" lang="en-US" sz="2950" u="sng" cap="none" strike="noStrike">
                <a:solidFill>
                  <a:schemeClr val="dk1"/>
                </a:solidFill>
                <a:latin typeface="Calibri"/>
                <a:ea typeface="Calibri"/>
                <a:cs typeface="Calibri"/>
                <a:sym typeface="Calibri"/>
              </a:rPr>
              <a:t>domain</a:t>
            </a:r>
            <a:r>
              <a:rPr b="0" i="0" lang="en-US" sz="2950" u="none" cap="none" strike="noStrike">
                <a:solidFill>
                  <a:schemeClr val="dk1"/>
                </a:solidFill>
                <a:latin typeface="Calibri"/>
                <a:ea typeface="Calibri"/>
                <a:cs typeface="Calibri"/>
                <a:sym typeface="Calibri"/>
              </a:rPr>
              <a:t>, has been added </a:t>
            </a:r>
            <a:r>
              <a:rPr b="0" i="0" lang="en-US" sz="2950" u="sng" cap="none" strike="noStrike">
                <a:solidFill>
                  <a:schemeClr val="dk1"/>
                </a:solidFill>
                <a:latin typeface="Calibri"/>
                <a:ea typeface="Calibri"/>
                <a:cs typeface="Calibri"/>
                <a:sym typeface="Calibri"/>
              </a:rPr>
              <a:t>above</a:t>
            </a:r>
            <a:r>
              <a:rPr b="0" i="0" lang="en-US" sz="2950" u="none" cap="none" strike="noStrike">
                <a:solidFill>
                  <a:schemeClr val="dk1"/>
                </a:solidFill>
                <a:latin typeface="Calibri"/>
                <a:ea typeface="Calibri"/>
                <a:cs typeface="Calibri"/>
                <a:sym typeface="Calibri"/>
              </a:rPr>
              <a:t> the kingdom level.</a:t>
            </a:r>
          </a:p>
          <a:p>
            <a:pPr indent="-285750" lvl="1" marL="742950" marR="0" rtl="0" algn="l">
              <a:lnSpc>
                <a:spcPct val="80000"/>
              </a:lnSpc>
              <a:spcBef>
                <a:spcPts val="520"/>
              </a:spcBef>
              <a:buClr>
                <a:schemeClr val="dk1"/>
              </a:buClr>
              <a:buSzPct val="100000"/>
              <a:buFont typeface="Calibri"/>
              <a:buChar char="–"/>
            </a:pPr>
            <a:r>
              <a:rPr b="0" i="0" lang="en-US" sz="2600" u="sng" cap="none" strike="noStrike">
                <a:solidFill>
                  <a:schemeClr val="dk1"/>
                </a:solidFill>
                <a:latin typeface="Calibri"/>
                <a:ea typeface="Calibri"/>
                <a:cs typeface="Calibri"/>
                <a:sym typeface="Calibri"/>
              </a:rPr>
              <a:t>Domain</a:t>
            </a:r>
            <a:r>
              <a:rPr b="0" i="0" lang="en-US" sz="2600" u="none" cap="none" strike="noStrike">
                <a:solidFill>
                  <a:schemeClr val="dk1"/>
                </a:solidFill>
                <a:latin typeface="Calibri"/>
                <a:ea typeface="Calibri"/>
                <a:cs typeface="Calibri"/>
                <a:sym typeface="Calibri"/>
              </a:rPr>
              <a:t>: the most broad level of a classification system based on </a:t>
            </a:r>
            <a:r>
              <a:rPr b="0" i="0" lang="en-US" sz="2600" u="sng" cap="none" strike="noStrike">
                <a:solidFill>
                  <a:schemeClr val="dk1"/>
                </a:solidFill>
                <a:latin typeface="Calibri"/>
                <a:ea typeface="Calibri"/>
                <a:cs typeface="Calibri"/>
                <a:sym typeface="Calibri"/>
              </a:rPr>
              <a:t>cell</a:t>
            </a:r>
            <a:r>
              <a:rPr b="0" i="0" lang="en-US" sz="2600" u="none" cap="none" strike="noStrike">
                <a:solidFill>
                  <a:schemeClr val="dk1"/>
                </a:solidFill>
                <a:latin typeface="Calibri"/>
                <a:ea typeface="Calibri"/>
                <a:cs typeface="Calibri"/>
                <a:sym typeface="Calibri"/>
              </a:rPr>
              <a:t> type</a:t>
            </a:r>
          </a:p>
          <a:p>
            <a:pPr indent="-285750" lvl="1" marL="742950" marR="0" rtl="0" algn="l">
              <a:lnSpc>
                <a:spcPct val="8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There are </a:t>
            </a:r>
            <a:r>
              <a:rPr b="0" i="0" lang="en-US" sz="2600" u="sng" cap="none" strike="noStrike">
                <a:solidFill>
                  <a:schemeClr val="dk1"/>
                </a:solidFill>
                <a:latin typeface="Calibri"/>
                <a:ea typeface="Calibri"/>
                <a:cs typeface="Calibri"/>
                <a:sym typeface="Calibri"/>
              </a:rPr>
              <a:t>3</a:t>
            </a:r>
            <a:r>
              <a:rPr b="0" i="0" lang="en-US" sz="2600" u="none" cap="none" strike="noStrike">
                <a:solidFill>
                  <a:schemeClr val="dk1"/>
                </a:solidFill>
                <a:latin typeface="Calibri"/>
                <a:ea typeface="Calibri"/>
                <a:cs typeface="Calibri"/>
                <a:sym typeface="Calibri"/>
              </a:rPr>
              <a:t> domains: </a:t>
            </a:r>
            <a:r>
              <a:rPr b="0" i="0" lang="en-US" sz="2600" u="sng" cap="none" strike="noStrike">
                <a:solidFill>
                  <a:schemeClr val="dk1"/>
                </a:solidFill>
                <a:latin typeface="Calibri"/>
                <a:ea typeface="Calibri"/>
                <a:cs typeface="Calibri"/>
                <a:sym typeface="Calibri"/>
              </a:rPr>
              <a:t>Bacteria</a:t>
            </a:r>
            <a:r>
              <a:rPr b="0" i="0" lang="en-US" sz="2600" u="none" cap="none" strike="noStrike">
                <a:solidFill>
                  <a:schemeClr val="dk1"/>
                </a:solidFill>
                <a:latin typeface="Calibri"/>
                <a:ea typeface="Calibri"/>
                <a:cs typeface="Calibri"/>
                <a:sym typeface="Calibri"/>
              </a:rPr>
              <a:t>, Archaea, and </a:t>
            </a:r>
            <a:r>
              <a:rPr b="0" i="0" lang="en-US" sz="2600" u="sng" cap="none" strike="noStrike">
                <a:solidFill>
                  <a:schemeClr val="dk1"/>
                </a:solidFill>
                <a:latin typeface="Calibri"/>
                <a:ea typeface="Calibri"/>
                <a:cs typeface="Calibri"/>
                <a:sym typeface="Calibri"/>
              </a:rPr>
              <a:t>Eukarya</a:t>
            </a:r>
          </a:p>
          <a:p>
            <a:pPr indent="-285750" lvl="1" marL="742950" marR="0" rtl="0" algn="l">
              <a:lnSpc>
                <a:spcPct val="8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Cells that contain a </a:t>
            </a:r>
            <a:r>
              <a:rPr b="0" i="0" lang="en-US" sz="2600" u="sng" cap="none" strike="noStrike">
                <a:solidFill>
                  <a:schemeClr val="dk1"/>
                </a:solidFill>
                <a:latin typeface="Calibri"/>
                <a:ea typeface="Calibri"/>
                <a:cs typeface="Calibri"/>
                <a:sym typeface="Calibri"/>
              </a:rPr>
              <a:t>nucleus</a:t>
            </a:r>
            <a:r>
              <a:rPr b="0" i="0" lang="en-US" sz="2600" u="none" cap="none" strike="noStrike">
                <a:solidFill>
                  <a:schemeClr val="dk1"/>
                </a:solidFill>
                <a:latin typeface="Calibri"/>
                <a:ea typeface="Calibri"/>
                <a:cs typeface="Calibri"/>
                <a:sym typeface="Calibri"/>
              </a:rPr>
              <a:t> are called eukaryotic cells; cells that do not contain a nucleus are called </a:t>
            </a:r>
            <a:r>
              <a:rPr b="0" i="0" lang="en-US" sz="2600" u="sng" cap="none" strike="noStrike">
                <a:solidFill>
                  <a:schemeClr val="dk1"/>
                </a:solidFill>
                <a:latin typeface="Calibri"/>
                <a:ea typeface="Calibri"/>
                <a:cs typeface="Calibri"/>
                <a:sym typeface="Calibri"/>
              </a:rPr>
              <a:t>prokaryotic</a:t>
            </a:r>
            <a:r>
              <a:rPr b="0" i="0" lang="en-US" sz="2600" u="none" cap="none" strike="noStrike">
                <a:solidFill>
                  <a:schemeClr val="dk1"/>
                </a:solidFill>
                <a:latin typeface="Calibri"/>
                <a:ea typeface="Calibri"/>
                <a:cs typeface="Calibri"/>
                <a:sym typeface="Calibri"/>
              </a:rPr>
              <a:t> cells. </a:t>
            </a:r>
          </a:p>
          <a:p>
            <a:pPr indent="-228600" lvl="2" marL="1143000" marR="0" rtl="0" algn="l">
              <a:lnSpc>
                <a:spcPct val="8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The domain </a:t>
            </a:r>
            <a:r>
              <a:rPr b="0" i="0" lang="en-US" sz="2200" u="sng" cap="none" strike="noStrike">
                <a:solidFill>
                  <a:schemeClr val="dk1"/>
                </a:solidFill>
                <a:latin typeface="Calibri"/>
                <a:ea typeface="Calibri"/>
                <a:cs typeface="Calibri"/>
                <a:sym typeface="Calibri"/>
              </a:rPr>
              <a:t>Eukarya</a:t>
            </a:r>
            <a:r>
              <a:rPr b="0" i="0" lang="en-US" sz="2200" u="none" cap="none" strike="noStrike">
                <a:solidFill>
                  <a:schemeClr val="dk1"/>
                </a:solidFill>
                <a:latin typeface="Calibri"/>
                <a:ea typeface="Calibri"/>
                <a:cs typeface="Calibri"/>
                <a:sym typeface="Calibri"/>
              </a:rPr>
              <a:t> contains organisms with eukaryotic cells.</a:t>
            </a:r>
          </a:p>
          <a:p>
            <a:pPr indent="-228600" lvl="2" marL="1143000" marR="0" rtl="0" algn="l">
              <a:lnSpc>
                <a:spcPct val="80000"/>
              </a:lnSpc>
              <a:spcBef>
                <a:spcPts val="440"/>
              </a:spcBef>
              <a:buClr>
                <a:schemeClr val="dk1"/>
              </a:buClr>
              <a:buSzPct val="100000"/>
              <a:buFont typeface="Calibri"/>
              <a:buChar char="•"/>
            </a:pPr>
            <a:r>
              <a:rPr b="0" i="0" lang="en-US" sz="2200" u="none" cap="none" strike="noStrike">
                <a:solidFill>
                  <a:schemeClr val="dk1"/>
                </a:solidFill>
                <a:latin typeface="Calibri"/>
                <a:ea typeface="Calibri"/>
                <a:cs typeface="Calibri"/>
                <a:sym typeface="Calibri"/>
              </a:rPr>
              <a:t>The domains </a:t>
            </a:r>
            <a:r>
              <a:rPr b="0" i="0" lang="en-US" sz="2200" u="sng" cap="none" strike="noStrike">
                <a:solidFill>
                  <a:schemeClr val="dk1"/>
                </a:solidFill>
                <a:latin typeface="Calibri"/>
                <a:ea typeface="Calibri"/>
                <a:cs typeface="Calibri"/>
                <a:sym typeface="Calibri"/>
              </a:rPr>
              <a:t>Bacteria</a:t>
            </a:r>
            <a:r>
              <a:rPr b="0" i="0" lang="en-US" sz="2200" u="none" cap="none" strike="noStrike">
                <a:solidFill>
                  <a:schemeClr val="dk1"/>
                </a:solidFill>
                <a:latin typeface="Calibri"/>
                <a:ea typeface="Calibri"/>
                <a:cs typeface="Calibri"/>
                <a:sym typeface="Calibri"/>
              </a:rPr>
              <a:t> and Archaea contain organisms with </a:t>
            </a:r>
            <a:r>
              <a:rPr b="0" i="0" lang="en-US" sz="2200" u="sng" cap="none" strike="noStrike">
                <a:solidFill>
                  <a:schemeClr val="dk1"/>
                </a:solidFill>
                <a:latin typeface="Calibri"/>
                <a:ea typeface="Calibri"/>
                <a:cs typeface="Calibri"/>
                <a:sym typeface="Calibri"/>
              </a:rPr>
              <a:t>prokaryotic</a:t>
            </a:r>
            <a:r>
              <a:rPr b="0" i="0" lang="en-US" sz="2200" u="none" cap="none" strike="noStrike">
                <a:solidFill>
                  <a:schemeClr val="dk1"/>
                </a:solidFill>
                <a:latin typeface="Calibri"/>
                <a:ea typeface="Calibri"/>
                <a:cs typeface="Calibri"/>
                <a:sym typeface="Calibri"/>
              </a:rPr>
              <a:t> cells.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Species and environments change</a:t>
            </a:r>
          </a:p>
        </p:txBody>
      </p:sp>
      <p:sp>
        <p:nvSpPr>
          <p:cNvPr id="215" name="Shape 21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Although over a </a:t>
            </a:r>
            <a:r>
              <a:rPr b="0" i="0" lang="en-US" sz="3200" u="sng" cap="none" strike="noStrike">
                <a:solidFill>
                  <a:schemeClr val="dk1"/>
                </a:solidFill>
                <a:latin typeface="Calibri"/>
                <a:ea typeface="Calibri"/>
                <a:cs typeface="Calibri"/>
                <a:sym typeface="Calibri"/>
              </a:rPr>
              <a:t>million</a:t>
            </a:r>
            <a:r>
              <a:rPr b="0" i="0" lang="en-US" sz="3200" u="none" cap="none" strike="noStrike">
                <a:solidFill>
                  <a:schemeClr val="dk1"/>
                </a:solidFill>
                <a:latin typeface="Calibri"/>
                <a:ea typeface="Calibri"/>
                <a:cs typeface="Calibri"/>
                <a:sym typeface="Calibri"/>
              </a:rPr>
              <a:t> species have been named, scientists estimate that there are millions (maybe </a:t>
            </a:r>
            <a:r>
              <a:rPr b="0" i="0" lang="en-US" sz="3200" u="sng" cap="none" strike="noStrike">
                <a:solidFill>
                  <a:schemeClr val="dk1"/>
                </a:solidFill>
                <a:latin typeface="Calibri"/>
                <a:ea typeface="Calibri"/>
                <a:cs typeface="Calibri"/>
                <a:sym typeface="Calibri"/>
              </a:rPr>
              <a:t>10s</a:t>
            </a:r>
            <a:r>
              <a:rPr b="0" i="0" lang="en-US" sz="3200" u="none" cap="none" strike="noStrike">
                <a:solidFill>
                  <a:schemeClr val="dk1"/>
                </a:solidFill>
                <a:latin typeface="Calibri"/>
                <a:ea typeface="Calibri"/>
                <a:cs typeface="Calibri"/>
                <a:sym typeface="Calibri"/>
              </a:rPr>
              <a:t> of millions) that haven’t been </a:t>
            </a:r>
            <a:r>
              <a:rPr b="0" i="0" lang="en-US" sz="3200" u="sng" cap="none" strike="noStrike">
                <a:solidFill>
                  <a:schemeClr val="dk1"/>
                </a:solidFill>
                <a:latin typeface="Calibri"/>
                <a:ea typeface="Calibri"/>
                <a:cs typeface="Calibri"/>
                <a:sym typeface="Calibri"/>
              </a:rPr>
              <a:t>discovered</a:t>
            </a:r>
            <a:r>
              <a:rPr b="0" i="0" lang="en-US" sz="3200" u="none" cap="none" strike="noStrike">
                <a:solidFill>
                  <a:schemeClr val="dk1"/>
                </a:solidFill>
                <a:latin typeface="Calibri"/>
                <a:ea typeface="Calibri"/>
                <a:cs typeface="Calibri"/>
                <a:sym typeface="Calibri"/>
              </a:rPr>
              <a:t>.</a:t>
            </a:r>
          </a:p>
          <a:p>
            <a:pPr indent="-342900" lvl="0" marL="342900" marR="0" rtl="0" algn="l">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Species </a:t>
            </a:r>
            <a:r>
              <a:rPr b="0" i="0" lang="en-US" sz="3200" u="sng" cap="none" strike="noStrike">
                <a:solidFill>
                  <a:schemeClr val="dk1"/>
                </a:solidFill>
                <a:latin typeface="Calibri"/>
                <a:ea typeface="Calibri"/>
                <a:cs typeface="Calibri"/>
                <a:sym typeface="Calibri"/>
              </a:rPr>
              <a:t>evolve</a:t>
            </a:r>
            <a:r>
              <a:rPr b="0" i="0" lang="en-US" sz="3200" u="none" cap="none" strike="noStrike">
                <a:solidFill>
                  <a:schemeClr val="dk1"/>
                </a:solidFill>
                <a:latin typeface="Calibri"/>
                <a:ea typeface="Calibri"/>
                <a:cs typeface="Calibri"/>
                <a:sym typeface="Calibri"/>
              </a:rPr>
              <a:t> over time as individual organisms and environments </a:t>
            </a:r>
            <a:r>
              <a:rPr b="0" i="0" lang="en-US" sz="3200" u="sng" cap="none" strike="noStrike">
                <a:solidFill>
                  <a:schemeClr val="dk1"/>
                </a:solidFill>
                <a:latin typeface="Calibri"/>
                <a:ea typeface="Calibri"/>
                <a:cs typeface="Calibri"/>
                <a:sym typeface="Calibri"/>
              </a:rPr>
              <a:t>change</a:t>
            </a:r>
            <a:r>
              <a:rPr b="0" i="0" lang="en-US" sz="3200" u="none" cap="none" strike="noStrike">
                <a:solidFill>
                  <a:schemeClr val="dk1"/>
                </a:solidFill>
                <a:latin typeface="Calibri"/>
                <a:ea typeface="Calibri"/>
                <a:cs typeface="Calibri"/>
                <a:sym typeface="Calibri"/>
              </a:rPr>
              <a:t>. </a:t>
            </a:r>
          </a:p>
          <a:p>
            <a:pPr indent="-342900" lvl="0" marL="342900" marR="0" rtl="0" algn="l">
              <a:spcBef>
                <a:spcPts val="640"/>
              </a:spcBef>
              <a:buClr>
                <a:schemeClr val="dk1"/>
              </a:buClr>
              <a:buSzPct val="100000"/>
              <a:buFont typeface="Calibri"/>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944561"/>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Why is classification important?</a:t>
            </a:r>
          </a:p>
        </p:txBody>
      </p:sp>
      <p:sp>
        <p:nvSpPr>
          <p:cNvPr id="97" name="Shape 97"/>
          <p:cNvSpPr txBox="1"/>
          <p:nvPr>
            <p:ph idx="1" type="body"/>
          </p:nvPr>
        </p:nvSpPr>
        <p:spPr>
          <a:xfrm>
            <a:off x="457200" y="1219200"/>
            <a:ext cx="8229600" cy="5440363"/>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A good classification system allows you to organize a </a:t>
            </a:r>
            <a:r>
              <a:rPr b="0" i="0" lang="en-US" sz="2700" u="sng" cap="none" strike="noStrike">
                <a:solidFill>
                  <a:schemeClr val="dk1"/>
                </a:solidFill>
                <a:latin typeface="Calibri"/>
                <a:ea typeface="Calibri"/>
                <a:cs typeface="Calibri"/>
                <a:sym typeface="Calibri"/>
              </a:rPr>
              <a:t>large</a:t>
            </a:r>
            <a:r>
              <a:rPr b="0" i="0" lang="en-US" sz="2700" u="none" cap="none" strike="noStrike">
                <a:solidFill>
                  <a:schemeClr val="dk1"/>
                </a:solidFill>
                <a:latin typeface="Calibri"/>
                <a:ea typeface="Calibri"/>
                <a:cs typeface="Calibri"/>
                <a:sym typeface="Calibri"/>
              </a:rPr>
              <a:t> amount of information so that it is </a:t>
            </a:r>
            <a:r>
              <a:rPr b="0" i="0" lang="en-US" sz="2700" u="sng" cap="none" strike="noStrike">
                <a:solidFill>
                  <a:schemeClr val="dk1"/>
                </a:solidFill>
                <a:latin typeface="Calibri"/>
                <a:ea typeface="Calibri"/>
                <a:cs typeface="Calibri"/>
                <a:sym typeface="Calibri"/>
              </a:rPr>
              <a:t>easy</a:t>
            </a:r>
            <a:r>
              <a:rPr b="0" i="0" lang="en-US" sz="2700" u="none" cap="none" strike="noStrike">
                <a:solidFill>
                  <a:schemeClr val="dk1"/>
                </a:solidFill>
                <a:latin typeface="Calibri"/>
                <a:ea typeface="Calibri"/>
                <a:cs typeface="Calibri"/>
                <a:sym typeface="Calibri"/>
              </a:rPr>
              <a:t> to find and understand. It should provide a tool for </a:t>
            </a:r>
            <a:r>
              <a:rPr b="0" i="0" lang="en-US" sz="2700" u="sng" cap="none" strike="noStrike">
                <a:solidFill>
                  <a:schemeClr val="dk1"/>
                </a:solidFill>
                <a:latin typeface="Calibri"/>
                <a:ea typeface="Calibri"/>
                <a:cs typeface="Calibri"/>
                <a:sym typeface="Calibri"/>
              </a:rPr>
              <a:t>comparing</a:t>
            </a:r>
            <a:r>
              <a:rPr b="0" i="0" lang="en-US" sz="2700" u="none" cap="none" strike="noStrike">
                <a:solidFill>
                  <a:schemeClr val="dk1"/>
                </a:solidFill>
                <a:latin typeface="Calibri"/>
                <a:ea typeface="Calibri"/>
                <a:cs typeface="Calibri"/>
                <a:sym typeface="Calibri"/>
              </a:rPr>
              <a:t> very </a:t>
            </a:r>
            <a:r>
              <a:rPr b="0" i="0" lang="en-US" sz="2700" u="sng" cap="none" strike="noStrike">
                <a:solidFill>
                  <a:schemeClr val="dk1"/>
                </a:solidFill>
                <a:latin typeface="Calibri"/>
                <a:ea typeface="Calibri"/>
                <a:cs typeface="Calibri"/>
                <a:sym typeface="Calibri"/>
              </a:rPr>
              <a:t>large</a:t>
            </a:r>
            <a:r>
              <a:rPr b="0" i="0" lang="en-US" sz="2700" u="none" cap="none" strike="noStrike">
                <a:solidFill>
                  <a:schemeClr val="dk1"/>
                </a:solidFill>
                <a:latin typeface="Calibri"/>
                <a:ea typeface="Calibri"/>
                <a:cs typeface="Calibri"/>
                <a:sym typeface="Calibri"/>
              </a:rPr>
              <a:t> groups of organisms as well as smaller </a:t>
            </a:r>
            <a:r>
              <a:rPr b="0" i="0" lang="en-US" sz="2700" u="sng" cap="none" strike="noStrike">
                <a:solidFill>
                  <a:schemeClr val="dk1"/>
                </a:solidFill>
                <a:latin typeface="Calibri"/>
                <a:ea typeface="Calibri"/>
                <a:cs typeface="Calibri"/>
                <a:sym typeface="Calibri"/>
              </a:rPr>
              <a:t>groups</a:t>
            </a:r>
            <a:r>
              <a:rPr b="0" i="0" lang="en-US" sz="2700" u="none" cap="none" strike="noStrike">
                <a:solidFill>
                  <a:schemeClr val="dk1"/>
                </a:solidFill>
                <a:latin typeface="Calibri"/>
                <a:ea typeface="Calibri"/>
                <a:cs typeface="Calibri"/>
                <a:sym typeface="Calibri"/>
              </a:rPr>
              <a:t>.</a:t>
            </a:r>
          </a:p>
          <a:p>
            <a:pPr indent="-342900" lvl="0" marL="342900" marR="0" rtl="0" algn="l">
              <a:lnSpc>
                <a:spcPct val="80000"/>
              </a:lnSpc>
              <a:spcBef>
                <a:spcPts val="54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A good taxonomy system allows people to </a:t>
            </a:r>
            <a:r>
              <a:rPr b="0" i="0" lang="en-US" sz="2700" u="sng" cap="none" strike="noStrike">
                <a:solidFill>
                  <a:schemeClr val="dk1"/>
                </a:solidFill>
                <a:latin typeface="Calibri"/>
                <a:ea typeface="Calibri"/>
                <a:cs typeface="Calibri"/>
                <a:sym typeface="Calibri"/>
              </a:rPr>
              <a:t>communicate</a:t>
            </a:r>
            <a:r>
              <a:rPr b="0" i="0" lang="en-US" sz="2700" u="none" cap="none" strike="noStrike">
                <a:solidFill>
                  <a:schemeClr val="dk1"/>
                </a:solidFill>
                <a:latin typeface="Calibri"/>
                <a:ea typeface="Calibri"/>
                <a:cs typeface="Calibri"/>
                <a:sym typeface="Calibri"/>
              </a:rPr>
              <a:t> about organisms.</a:t>
            </a:r>
          </a:p>
          <a:p>
            <a:pPr indent="-342900" lvl="0" marL="342900" marR="0" rtl="0" algn="l">
              <a:lnSpc>
                <a:spcPct val="80000"/>
              </a:lnSpc>
              <a:spcBef>
                <a:spcPts val="540"/>
              </a:spcBef>
              <a:buClr>
                <a:schemeClr val="dk1"/>
              </a:buClr>
              <a:buSzPct val="100000"/>
              <a:buFont typeface="Calibri"/>
              <a:buChar char="•"/>
            </a:pPr>
            <a:r>
              <a:rPr b="0" i="0" lang="en-US" sz="2700" u="none" cap="none" strike="noStrike">
                <a:solidFill>
                  <a:schemeClr val="dk1"/>
                </a:solidFill>
                <a:latin typeface="Calibri"/>
                <a:ea typeface="Calibri"/>
                <a:cs typeface="Calibri"/>
                <a:sym typeface="Calibri"/>
              </a:rPr>
              <a:t>Biologists need both a system for </a:t>
            </a:r>
            <a:r>
              <a:rPr b="0" i="0" lang="en-US" sz="2700" u="sng" cap="none" strike="noStrike">
                <a:solidFill>
                  <a:schemeClr val="dk1"/>
                </a:solidFill>
                <a:latin typeface="Calibri"/>
                <a:ea typeface="Calibri"/>
                <a:cs typeface="Calibri"/>
                <a:sym typeface="Calibri"/>
              </a:rPr>
              <a:t>organizing</a:t>
            </a:r>
            <a:r>
              <a:rPr b="0" i="0" lang="en-US" sz="2700" u="none" cap="none" strike="noStrike">
                <a:solidFill>
                  <a:schemeClr val="dk1"/>
                </a:solidFill>
                <a:latin typeface="Calibri"/>
                <a:ea typeface="Calibri"/>
                <a:cs typeface="Calibri"/>
                <a:sym typeface="Calibri"/>
              </a:rPr>
              <a:t> and a system for </a:t>
            </a:r>
            <a:r>
              <a:rPr b="0" i="0" lang="en-US" sz="2700" u="sng" cap="none" strike="noStrike">
                <a:solidFill>
                  <a:schemeClr val="dk1"/>
                </a:solidFill>
                <a:latin typeface="Calibri"/>
                <a:ea typeface="Calibri"/>
                <a:cs typeface="Calibri"/>
                <a:sym typeface="Calibri"/>
              </a:rPr>
              <a:t>naming</a:t>
            </a:r>
            <a:r>
              <a:rPr b="0" i="0" lang="en-US" sz="2700" u="none" cap="none" strike="noStrike">
                <a:solidFill>
                  <a:schemeClr val="dk1"/>
                </a:solidFill>
                <a:latin typeface="Calibri"/>
                <a:ea typeface="Calibri"/>
                <a:cs typeface="Calibri"/>
                <a:sym typeface="Calibri"/>
              </a:rPr>
              <a:t> organisms.</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To classify organisms, scientists use </a:t>
            </a:r>
            <a:r>
              <a:rPr b="0" i="0" lang="en-US" sz="2400" u="sng" cap="none" strike="noStrike">
                <a:solidFill>
                  <a:schemeClr val="dk1"/>
                </a:solidFill>
                <a:latin typeface="Calibri"/>
                <a:ea typeface="Calibri"/>
                <a:cs typeface="Calibri"/>
                <a:sym typeface="Calibri"/>
              </a:rPr>
              <a:t>similarities</a:t>
            </a:r>
            <a:r>
              <a:rPr b="0" i="0" lang="en-US" sz="2400" u="none" cap="none" strike="noStrike">
                <a:solidFill>
                  <a:schemeClr val="dk1"/>
                </a:solidFill>
                <a:latin typeface="Calibri"/>
                <a:ea typeface="Calibri"/>
                <a:cs typeface="Calibri"/>
                <a:sym typeface="Calibri"/>
              </a:rPr>
              <a:t> and differences among </a:t>
            </a:r>
            <a:r>
              <a:rPr b="0" i="0" lang="en-US" sz="2400" u="sng" cap="none" strike="noStrike">
                <a:solidFill>
                  <a:schemeClr val="dk1"/>
                </a:solidFill>
                <a:latin typeface="Calibri"/>
                <a:ea typeface="Calibri"/>
                <a:cs typeface="Calibri"/>
                <a:sym typeface="Calibri"/>
              </a:rPr>
              <a:t>species</a:t>
            </a:r>
            <a:r>
              <a:rPr b="0" i="0" lang="en-US" sz="2400" u="none" cap="none" strike="noStrike">
                <a:solidFill>
                  <a:schemeClr val="dk1"/>
                </a:solidFill>
                <a:latin typeface="Calibri"/>
                <a:ea typeface="Calibri"/>
                <a:cs typeface="Calibri"/>
                <a:sym typeface="Calibri"/>
              </a:rPr>
              <a:t>. </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A classification system can help you identify </a:t>
            </a:r>
            <a:r>
              <a:rPr b="0" i="0" lang="en-US" sz="2400" u="sng" cap="none" strike="noStrike">
                <a:solidFill>
                  <a:schemeClr val="dk1"/>
                </a:solidFill>
                <a:latin typeface="Calibri"/>
                <a:ea typeface="Calibri"/>
                <a:cs typeface="Calibri"/>
                <a:sym typeface="Calibri"/>
              </a:rPr>
              <a:t>unfamiliar</a:t>
            </a:r>
            <a:r>
              <a:rPr b="0" i="0" lang="en-US" sz="2400" u="none" cap="none" strike="noStrike">
                <a:solidFill>
                  <a:schemeClr val="dk1"/>
                </a:solidFill>
                <a:latin typeface="Calibri"/>
                <a:ea typeface="Calibri"/>
                <a:cs typeface="Calibri"/>
                <a:sym typeface="Calibri"/>
              </a:rPr>
              <a:t> organisms.  </a:t>
            </a:r>
          </a:p>
          <a:p>
            <a:pPr indent="-285750" lvl="1" marL="742950" marR="0" rtl="0" algn="l">
              <a:lnSpc>
                <a:spcPct val="80000"/>
              </a:lnSpc>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If two organisms have many </a:t>
            </a:r>
            <a:r>
              <a:rPr b="0" i="0" lang="en-US" sz="2400" u="sng" cap="none" strike="noStrike">
                <a:solidFill>
                  <a:schemeClr val="dk1"/>
                </a:solidFill>
                <a:latin typeface="Calibri"/>
                <a:ea typeface="Calibri"/>
                <a:cs typeface="Calibri"/>
                <a:sym typeface="Calibri"/>
              </a:rPr>
              <a:t>similar</a:t>
            </a:r>
            <a:r>
              <a:rPr b="0" i="0" lang="en-US" sz="2400" u="none" cap="none" strike="noStrike">
                <a:solidFill>
                  <a:schemeClr val="dk1"/>
                </a:solidFill>
                <a:latin typeface="Calibri"/>
                <a:ea typeface="Calibri"/>
                <a:cs typeface="Calibri"/>
                <a:sym typeface="Calibri"/>
              </a:rPr>
              <a:t> characteristics, then their </a:t>
            </a:r>
            <a:r>
              <a:rPr b="0" i="0" lang="en-US" sz="2400" u="sng" cap="none" strike="noStrike">
                <a:solidFill>
                  <a:schemeClr val="dk1"/>
                </a:solidFill>
                <a:latin typeface="Calibri"/>
                <a:ea typeface="Calibri"/>
                <a:cs typeface="Calibri"/>
                <a:sym typeface="Calibri"/>
              </a:rPr>
              <a:t>names</a:t>
            </a:r>
            <a:r>
              <a:rPr b="0" i="0" lang="en-US" sz="2400" u="none" cap="none" strike="noStrike">
                <a:solidFill>
                  <a:schemeClr val="dk1"/>
                </a:solidFill>
                <a:latin typeface="Calibri"/>
                <a:ea typeface="Calibri"/>
                <a:cs typeface="Calibri"/>
                <a:sym typeface="Calibri"/>
              </a:rPr>
              <a:t> will be similar in the classification system.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Taxonomists study biological relationships</a:t>
            </a:r>
          </a:p>
        </p:txBody>
      </p:sp>
      <p:sp>
        <p:nvSpPr>
          <p:cNvPr id="103" name="Shape 10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A taxon is a group of organisms that share certain </a:t>
            </a:r>
            <a:r>
              <a:rPr b="0" i="0" lang="en-US" sz="3200" u="sng" cap="none" strike="noStrike">
                <a:solidFill>
                  <a:schemeClr val="dk1"/>
                </a:solidFill>
                <a:latin typeface="Calibri"/>
                <a:ea typeface="Calibri"/>
                <a:cs typeface="Calibri"/>
                <a:sym typeface="Calibri"/>
              </a:rPr>
              <a:t>traits</a:t>
            </a:r>
            <a:r>
              <a:rPr b="0" i="0" lang="en-US" sz="3200" u="none" cap="none" strike="noStrike">
                <a:solidFill>
                  <a:schemeClr val="dk1"/>
                </a:solidFill>
                <a:latin typeface="Calibri"/>
                <a:ea typeface="Calibri"/>
                <a:cs typeface="Calibri"/>
                <a:sym typeface="Calibri"/>
              </a:rPr>
              <a:t>.</a:t>
            </a:r>
          </a:p>
          <a:p>
            <a:pPr indent="-342900" lvl="0" marL="342900" marR="0" rtl="0" algn="l">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Taxonomists study the </a:t>
            </a:r>
            <a:r>
              <a:rPr b="0" i="0" lang="en-US" sz="3200" u="sng" cap="none" strike="noStrike">
                <a:solidFill>
                  <a:schemeClr val="dk1"/>
                </a:solidFill>
                <a:latin typeface="Calibri"/>
                <a:ea typeface="Calibri"/>
                <a:cs typeface="Calibri"/>
                <a:sym typeface="Calibri"/>
              </a:rPr>
              <a:t>relationships</a:t>
            </a:r>
            <a:r>
              <a:rPr b="0" i="0" lang="en-US" sz="3200" u="none" cap="none" strike="noStrike">
                <a:solidFill>
                  <a:schemeClr val="dk1"/>
                </a:solidFill>
                <a:latin typeface="Calibri"/>
                <a:ea typeface="Calibri"/>
                <a:cs typeface="Calibri"/>
                <a:sym typeface="Calibri"/>
              </a:rPr>
              <a:t> between species to see how species </a:t>
            </a:r>
            <a:r>
              <a:rPr b="0" i="0" lang="en-US" sz="3200" u="sng" cap="none" strike="noStrike">
                <a:solidFill>
                  <a:schemeClr val="dk1"/>
                </a:solidFill>
                <a:latin typeface="Calibri"/>
                <a:ea typeface="Calibri"/>
                <a:cs typeface="Calibri"/>
                <a:sym typeface="Calibri"/>
              </a:rPr>
              <a:t>evolved</a:t>
            </a:r>
            <a:r>
              <a:rPr b="0" i="0" lang="en-US" sz="3200" u="none" cap="none" strike="noStrike">
                <a:solidFill>
                  <a:schemeClr val="dk1"/>
                </a:solidFill>
                <a:latin typeface="Calibri"/>
                <a:ea typeface="Calibri"/>
                <a:cs typeface="Calibri"/>
                <a:sym typeface="Calibri"/>
              </a:rPr>
              <a:t>, and species who share </a:t>
            </a:r>
            <a:r>
              <a:rPr b="0" i="0" lang="en-US" sz="3200" u="sng" cap="none" strike="noStrike">
                <a:solidFill>
                  <a:schemeClr val="dk1"/>
                </a:solidFill>
                <a:latin typeface="Calibri"/>
                <a:ea typeface="Calibri"/>
                <a:cs typeface="Calibri"/>
                <a:sym typeface="Calibri"/>
              </a:rPr>
              <a:t>ancestors</a:t>
            </a:r>
            <a:r>
              <a:rPr b="0" i="0" lang="en-US" sz="3200" u="none" cap="none" strike="noStrike">
                <a:solidFill>
                  <a:schemeClr val="dk1"/>
                </a:solidFill>
                <a:latin typeface="Calibri"/>
                <a:ea typeface="Calibri"/>
                <a:cs typeface="Calibri"/>
                <a:sym typeface="Calibri"/>
              </a:rPr>
              <a:t> are grouped together.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How do we classify organisms?</a:t>
            </a:r>
          </a:p>
        </p:txBody>
      </p:sp>
      <p:sp>
        <p:nvSpPr>
          <p:cNvPr id="109" name="Shape 10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Scientists compare characteristics/</a:t>
            </a:r>
            <a:r>
              <a:rPr b="0" i="0" lang="en-US" sz="3200" u="sng" cap="none" strike="noStrike">
                <a:solidFill>
                  <a:schemeClr val="dk1"/>
                </a:solidFill>
                <a:latin typeface="Calibri"/>
                <a:ea typeface="Calibri"/>
                <a:cs typeface="Calibri"/>
                <a:sym typeface="Calibri"/>
              </a:rPr>
              <a:t>traits</a:t>
            </a:r>
            <a:r>
              <a:rPr b="0" i="0" lang="en-US" sz="3200" u="none" cap="none" strike="noStrike">
                <a:solidFill>
                  <a:schemeClr val="dk1"/>
                </a:solidFill>
                <a:latin typeface="Calibri"/>
                <a:ea typeface="Calibri"/>
                <a:cs typeface="Calibri"/>
                <a:sym typeface="Calibri"/>
              </a:rPr>
              <a:t> to determine how to </a:t>
            </a:r>
            <a:r>
              <a:rPr b="0" i="0" lang="en-US" sz="3200" u="sng" cap="none" strike="noStrike">
                <a:solidFill>
                  <a:schemeClr val="dk1"/>
                </a:solidFill>
                <a:latin typeface="Calibri"/>
                <a:ea typeface="Calibri"/>
                <a:cs typeface="Calibri"/>
                <a:sym typeface="Calibri"/>
              </a:rPr>
              <a:t>classify</a:t>
            </a:r>
            <a:r>
              <a:rPr b="0" i="0" lang="en-US" sz="3200" u="none" cap="none" strike="noStrike">
                <a:solidFill>
                  <a:schemeClr val="dk1"/>
                </a:solidFill>
                <a:latin typeface="Calibri"/>
                <a:ea typeface="Calibri"/>
                <a:cs typeface="Calibri"/>
                <a:sym typeface="Calibri"/>
              </a:rPr>
              <a:t> organisms.</a:t>
            </a:r>
          </a:p>
          <a:p>
            <a:pPr indent="-285750" lvl="1" marL="742950" marR="0" rtl="0" algn="l">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A </a:t>
            </a:r>
            <a:r>
              <a:rPr b="1" i="0" lang="en-US" sz="2800" u="sng" cap="none" strike="noStrike">
                <a:solidFill>
                  <a:schemeClr val="dk1"/>
                </a:solidFill>
                <a:latin typeface="Calibri"/>
                <a:ea typeface="Calibri"/>
                <a:cs typeface="Calibri"/>
                <a:sym typeface="Calibri"/>
              </a:rPr>
              <a:t>trait</a:t>
            </a:r>
            <a:r>
              <a:rPr b="0" i="0" lang="en-US" sz="2800" u="none" cap="none" strike="noStrike">
                <a:solidFill>
                  <a:schemeClr val="dk1"/>
                </a:solidFill>
                <a:latin typeface="Calibri"/>
                <a:ea typeface="Calibri"/>
                <a:cs typeface="Calibri"/>
                <a:sym typeface="Calibri"/>
              </a:rPr>
              <a:t> is a characteristic or behavior that can be used to tell two species </a:t>
            </a:r>
            <a:r>
              <a:rPr b="0" i="0" lang="en-US" sz="2800" u="sng" cap="none" strike="noStrike">
                <a:solidFill>
                  <a:schemeClr val="dk1"/>
                </a:solidFill>
                <a:latin typeface="Calibri"/>
                <a:ea typeface="Calibri"/>
                <a:cs typeface="Calibri"/>
                <a:sym typeface="Calibri"/>
              </a:rPr>
              <a:t>apart </a:t>
            </a:r>
          </a:p>
          <a:p>
            <a:pPr indent="-228600" lvl="2" marL="1143000" marR="0" rtl="0" algn="l">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Ex: </a:t>
            </a:r>
            <a:r>
              <a:rPr b="0" i="0" lang="en-US" sz="2400" u="sng" cap="none" strike="noStrike">
                <a:solidFill>
                  <a:schemeClr val="dk1"/>
                </a:solidFill>
                <a:latin typeface="Calibri"/>
                <a:ea typeface="Calibri"/>
                <a:cs typeface="Calibri"/>
                <a:sym typeface="Calibri"/>
              </a:rPr>
              <a:t>size</a:t>
            </a:r>
            <a:r>
              <a:rPr b="0" i="0" lang="en-US" sz="2400" u="none" cap="none" strike="noStrike">
                <a:solidFill>
                  <a:schemeClr val="dk1"/>
                </a:solidFill>
                <a:latin typeface="Calibri"/>
                <a:ea typeface="Calibri"/>
                <a:cs typeface="Calibri"/>
                <a:sym typeface="Calibri"/>
              </a:rPr>
              <a:t>, bone structure</a:t>
            </a:r>
          </a:p>
          <a:p>
            <a:pPr indent="-228600" lvl="2" marL="1143000" marR="0" rtl="0" algn="l">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If organisms share a </a:t>
            </a:r>
            <a:r>
              <a:rPr b="0" i="0" lang="en-US" sz="2400" u="sng" cap="none" strike="noStrike">
                <a:solidFill>
                  <a:schemeClr val="dk1"/>
                </a:solidFill>
                <a:latin typeface="Calibri"/>
                <a:ea typeface="Calibri"/>
                <a:cs typeface="Calibri"/>
                <a:sym typeface="Calibri"/>
              </a:rPr>
              <a:t>trait</a:t>
            </a:r>
            <a:r>
              <a:rPr b="0" i="0" lang="en-US" sz="2400" u="none" cap="none" strike="noStrike">
                <a:solidFill>
                  <a:schemeClr val="dk1"/>
                </a:solidFill>
                <a:latin typeface="Calibri"/>
                <a:ea typeface="Calibri"/>
                <a:cs typeface="Calibri"/>
                <a:sym typeface="Calibri"/>
              </a:rPr>
              <a:t>, taxonomists try to figure out if they share the trait because they have a common </a:t>
            </a:r>
            <a:r>
              <a:rPr b="0" i="0" lang="en-US" sz="2400" u="sng" cap="none" strike="noStrike">
                <a:solidFill>
                  <a:schemeClr val="dk1"/>
                </a:solidFill>
                <a:latin typeface="Calibri"/>
                <a:ea typeface="Calibri"/>
                <a:cs typeface="Calibri"/>
                <a:sym typeface="Calibri"/>
              </a:rPr>
              <a:t>ancestor</a:t>
            </a:r>
            <a:r>
              <a:rPr b="0" i="0" lang="en-US" sz="2400" u="none" cap="none" strike="noStrike">
                <a:solidFill>
                  <a:schemeClr val="dk1"/>
                </a:solidFill>
                <a:latin typeface="Calibri"/>
                <a:ea typeface="Calibri"/>
                <a:cs typeface="Calibri"/>
                <a:sym typeface="Calibri"/>
              </a:rPr>
              <a:t>. </a:t>
            </a:r>
          </a:p>
          <a:p>
            <a:pPr indent="-342900" lvl="0" marL="342900" marR="0" rtl="0" algn="l">
              <a:spcBef>
                <a:spcPts val="640"/>
              </a:spcBef>
              <a:buClr>
                <a:schemeClr val="dk1"/>
              </a:buClr>
              <a:buSzPct val="100000"/>
              <a:buFont typeface="Calibri"/>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0" u="none" cap="none" strike="noStrike">
                <a:solidFill>
                  <a:schemeClr val="dk1"/>
                </a:solidFill>
                <a:latin typeface="Calibri"/>
                <a:ea typeface="Calibri"/>
                <a:cs typeface="Calibri"/>
                <a:sym typeface="Calibri"/>
              </a:rPr>
              <a:t>How do we figure out how closely related species are? </a:t>
            </a:r>
          </a:p>
        </p:txBody>
      </p:sp>
      <p:sp>
        <p:nvSpPr>
          <p:cNvPr id="115" name="Shape 115"/>
          <p:cNvSpPr txBox="1"/>
          <p:nvPr>
            <p:ph idx="1" type="body"/>
          </p:nvPr>
        </p:nvSpPr>
        <p:spPr>
          <a:xfrm>
            <a:off x="457200" y="1447800"/>
            <a:ext cx="8229600" cy="52577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Taxonomists take </a:t>
            </a:r>
            <a:r>
              <a:rPr b="0" i="0" lang="en-US" sz="2950" u="sng" cap="none" strike="noStrike">
                <a:solidFill>
                  <a:schemeClr val="dk1"/>
                </a:solidFill>
                <a:latin typeface="Calibri"/>
                <a:ea typeface="Calibri"/>
                <a:cs typeface="Calibri"/>
                <a:sym typeface="Calibri"/>
              </a:rPr>
              <a:t>evidence</a:t>
            </a:r>
            <a:r>
              <a:rPr b="0" i="0" lang="en-US" sz="2950" u="none" cap="none" strike="noStrike">
                <a:solidFill>
                  <a:schemeClr val="dk1"/>
                </a:solidFill>
                <a:latin typeface="Calibri"/>
                <a:ea typeface="Calibri"/>
                <a:cs typeface="Calibri"/>
                <a:sym typeface="Calibri"/>
              </a:rPr>
              <a:t> and try to reconstruct the </a:t>
            </a:r>
            <a:r>
              <a:rPr b="0" i="0" lang="en-US" sz="2950" u="sng" cap="none" strike="noStrike">
                <a:solidFill>
                  <a:schemeClr val="dk1"/>
                </a:solidFill>
                <a:latin typeface="Calibri"/>
                <a:ea typeface="Calibri"/>
                <a:cs typeface="Calibri"/>
                <a:sym typeface="Calibri"/>
              </a:rPr>
              <a:t>evolution</a:t>
            </a:r>
            <a:r>
              <a:rPr b="0" i="0" lang="en-US" sz="2950" u="none" cap="none" strike="noStrike">
                <a:solidFill>
                  <a:schemeClr val="dk1"/>
                </a:solidFill>
                <a:latin typeface="Calibri"/>
                <a:ea typeface="Calibri"/>
                <a:cs typeface="Calibri"/>
                <a:sym typeface="Calibri"/>
              </a:rPr>
              <a:t> of a species, then place the species in the </a:t>
            </a:r>
            <a:r>
              <a:rPr b="0" i="0" lang="en-US" sz="2950" u="sng" cap="none" strike="noStrike">
                <a:solidFill>
                  <a:schemeClr val="dk1"/>
                </a:solidFill>
                <a:latin typeface="Calibri"/>
                <a:ea typeface="Calibri"/>
                <a:cs typeface="Calibri"/>
                <a:sym typeface="Calibri"/>
              </a:rPr>
              <a:t>classification</a:t>
            </a:r>
            <a:r>
              <a:rPr b="0" i="0" lang="en-US" sz="2950" u="none" cap="none" strike="noStrike">
                <a:solidFill>
                  <a:schemeClr val="dk1"/>
                </a:solidFill>
                <a:latin typeface="Calibri"/>
                <a:ea typeface="Calibri"/>
                <a:cs typeface="Calibri"/>
                <a:sym typeface="Calibri"/>
              </a:rPr>
              <a:t> system.  </a:t>
            </a:r>
          </a:p>
          <a:p>
            <a:pPr indent="-285750" lvl="1" marL="742950" marR="0" rtl="0" algn="l">
              <a:lnSpc>
                <a:spcPct val="8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Evidence used includes </a:t>
            </a:r>
            <a:r>
              <a:rPr b="0" i="0" lang="en-US" sz="2600" u="sng" cap="none" strike="noStrike">
                <a:solidFill>
                  <a:schemeClr val="dk1"/>
                </a:solidFill>
                <a:latin typeface="Calibri"/>
                <a:ea typeface="Calibri"/>
                <a:cs typeface="Calibri"/>
                <a:sym typeface="Calibri"/>
              </a:rPr>
              <a:t>physical</a:t>
            </a:r>
            <a:r>
              <a:rPr b="0" i="0" lang="en-US" sz="2600" u="none" cap="none" strike="noStrike">
                <a:solidFill>
                  <a:schemeClr val="dk1"/>
                </a:solidFill>
                <a:latin typeface="Calibri"/>
                <a:ea typeface="Calibri"/>
                <a:cs typeface="Calibri"/>
                <a:sym typeface="Calibri"/>
              </a:rPr>
              <a:t> evidence (bones, fur, </a:t>
            </a:r>
            <a:r>
              <a:rPr b="0" i="0" lang="en-US" sz="2600" u="sng" cap="none" strike="noStrike">
                <a:solidFill>
                  <a:schemeClr val="dk1"/>
                </a:solidFill>
                <a:latin typeface="Calibri"/>
                <a:ea typeface="Calibri"/>
                <a:cs typeface="Calibri"/>
                <a:sym typeface="Calibri"/>
              </a:rPr>
              <a:t>teeth</a:t>
            </a:r>
            <a:r>
              <a:rPr b="0" i="0" lang="en-US" sz="2600" u="none" cap="none" strike="noStrike">
                <a:solidFill>
                  <a:schemeClr val="dk1"/>
                </a:solidFill>
                <a:latin typeface="Calibri"/>
                <a:ea typeface="Calibri"/>
                <a:cs typeface="Calibri"/>
                <a:sym typeface="Calibri"/>
              </a:rPr>
              <a:t>, behavior) and </a:t>
            </a:r>
            <a:r>
              <a:rPr b="0" i="0" lang="en-US" sz="2600" u="sng" cap="none" strike="noStrike">
                <a:solidFill>
                  <a:schemeClr val="dk1"/>
                </a:solidFill>
                <a:latin typeface="Calibri"/>
                <a:ea typeface="Calibri"/>
                <a:cs typeface="Calibri"/>
                <a:sym typeface="Calibri"/>
              </a:rPr>
              <a:t>genetic</a:t>
            </a:r>
            <a:r>
              <a:rPr b="0" i="0" lang="en-US" sz="2600" u="none" cap="none" strike="noStrike">
                <a:solidFill>
                  <a:schemeClr val="dk1"/>
                </a:solidFill>
                <a:latin typeface="Calibri"/>
                <a:ea typeface="Calibri"/>
                <a:cs typeface="Calibri"/>
                <a:sym typeface="Calibri"/>
              </a:rPr>
              <a:t> evidence (looking at </a:t>
            </a:r>
            <a:r>
              <a:rPr b="0" i="0" lang="en-US" sz="2600" u="sng" cap="none" strike="noStrike">
                <a:solidFill>
                  <a:schemeClr val="dk1"/>
                </a:solidFill>
                <a:latin typeface="Calibri"/>
                <a:ea typeface="Calibri"/>
                <a:cs typeface="Calibri"/>
                <a:sym typeface="Calibri"/>
              </a:rPr>
              <a:t>DNA</a:t>
            </a:r>
            <a:r>
              <a:rPr b="0" i="0" lang="en-US" sz="2600" u="none" cap="none" strike="noStrike">
                <a:solidFill>
                  <a:schemeClr val="dk1"/>
                </a:solidFill>
                <a:latin typeface="Calibri"/>
                <a:ea typeface="Calibri"/>
                <a:cs typeface="Calibri"/>
                <a:sym typeface="Calibri"/>
              </a:rPr>
              <a:t>).</a:t>
            </a:r>
          </a:p>
          <a:p>
            <a:pPr indent="-342900" lvl="0" marL="342900" marR="0" rtl="0" algn="l">
              <a:lnSpc>
                <a:spcPct val="80000"/>
              </a:lnSpc>
              <a:spcBef>
                <a:spcPts val="590"/>
              </a:spcBef>
              <a:buClr>
                <a:schemeClr val="dk1"/>
              </a:buClr>
              <a:buSzPct val="98333"/>
              <a:buFont typeface="Calibri"/>
              <a:buChar char="•"/>
            </a:pPr>
            <a:r>
              <a:rPr b="0" i="0" lang="en-US" sz="2950" u="none" cap="none" strike="noStrike">
                <a:solidFill>
                  <a:schemeClr val="dk1"/>
                </a:solidFill>
                <a:latin typeface="Calibri"/>
                <a:ea typeface="Calibri"/>
                <a:cs typeface="Calibri"/>
                <a:sym typeface="Calibri"/>
              </a:rPr>
              <a:t>Physical evidence helps scientists see that all living organisms are </a:t>
            </a:r>
            <a:r>
              <a:rPr b="0" i="0" lang="en-US" sz="2950" u="sng" cap="none" strike="noStrike">
                <a:solidFill>
                  <a:schemeClr val="dk1"/>
                </a:solidFill>
                <a:latin typeface="Calibri"/>
                <a:ea typeface="Calibri"/>
                <a:cs typeface="Calibri"/>
                <a:sym typeface="Calibri"/>
              </a:rPr>
              <a:t>related</a:t>
            </a:r>
            <a:r>
              <a:rPr b="0" i="0" lang="en-US" sz="2950" u="none" cap="none" strike="noStrike">
                <a:solidFill>
                  <a:schemeClr val="dk1"/>
                </a:solidFill>
                <a:latin typeface="Calibri"/>
                <a:ea typeface="Calibri"/>
                <a:cs typeface="Calibri"/>
                <a:sym typeface="Calibri"/>
              </a:rPr>
              <a:t> through evolution.</a:t>
            </a:r>
          </a:p>
          <a:p>
            <a:pPr indent="-342900" lvl="0" marL="342900" marR="0" rtl="0" algn="l">
              <a:lnSpc>
                <a:spcPct val="80000"/>
              </a:lnSpc>
              <a:spcBef>
                <a:spcPts val="590"/>
              </a:spcBef>
              <a:buClr>
                <a:schemeClr val="dk1"/>
              </a:buClr>
              <a:buSzPct val="98333"/>
              <a:buFont typeface="Calibri"/>
              <a:buChar char="•"/>
            </a:pPr>
            <a:r>
              <a:rPr b="0" i="0" lang="en-US" sz="2950" u="sng" cap="none" strike="noStrike">
                <a:solidFill>
                  <a:schemeClr val="dk1"/>
                </a:solidFill>
                <a:latin typeface="Calibri"/>
                <a:ea typeface="Calibri"/>
                <a:cs typeface="Calibri"/>
                <a:sym typeface="Calibri"/>
              </a:rPr>
              <a:t>Genetic</a:t>
            </a:r>
            <a:r>
              <a:rPr b="0" i="0" lang="en-US" sz="2950" u="none" cap="none" strike="noStrike">
                <a:solidFill>
                  <a:schemeClr val="dk1"/>
                </a:solidFill>
                <a:latin typeface="Calibri"/>
                <a:ea typeface="Calibri"/>
                <a:cs typeface="Calibri"/>
                <a:sym typeface="Calibri"/>
              </a:rPr>
              <a:t> evidence usually </a:t>
            </a:r>
            <a:r>
              <a:rPr b="0" i="0" lang="en-US" sz="2950" u="sng" cap="none" strike="noStrike">
                <a:solidFill>
                  <a:schemeClr val="dk1"/>
                </a:solidFill>
                <a:latin typeface="Calibri"/>
                <a:ea typeface="Calibri"/>
                <a:cs typeface="Calibri"/>
                <a:sym typeface="Calibri"/>
              </a:rPr>
              <a:t>supports</a:t>
            </a:r>
            <a:r>
              <a:rPr b="0" i="0" lang="en-US" sz="2950" u="none" cap="none" strike="noStrike">
                <a:solidFill>
                  <a:schemeClr val="dk1"/>
                </a:solidFill>
                <a:latin typeface="Calibri"/>
                <a:ea typeface="Calibri"/>
                <a:cs typeface="Calibri"/>
                <a:sym typeface="Calibri"/>
              </a:rPr>
              <a:t> physical evidence, but not </a:t>
            </a:r>
            <a:r>
              <a:rPr b="0" i="0" lang="en-US" sz="2950" u="sng" cap="none" strike="noStrike">
                <a:solidFill>
                  <a:schemeClr val="dk1"/>
                </a:solidFill>
                <a:latin typeface="Calibri"/>
                <a:ea typeface="Calibri"/>
                <a:cs typeface="Calibri"/>
                <a:sym typeface="Calibri"/>
              </a:rPr>
              <a:t>always</a:t>
            </a:r>
            <a:r>
              <a:rPr b="0" i="0" lang="en-US" sz="2950" u="none" cap="none" strike="noStrike">
                <a:solidFill>
                  <a:schemeClr val="dk1"/>
                </a:solidFill>
                <a:latin typeface="Calibri"/>
                <a:ea typeface="Calibri"/>
                <a:cs typeface="Calibri"/>
                <a:sym typeface="Calibri"/>
              </a:rPr>
              <a:t>. </a:t>
            </a:r>
          </a:p>
          <a:p>
            <a:pPr indent="-285750" lvl="1" marL="742950" marR="0" rtl="0" algn="l">
              <a:lnSpc>
                <a:spcPct val="80000"/>
              </a:lnSpc>
              <a:spcBef>
                <a:spcPts val="520"/>
              </a:spcBef>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Ex: Pandas: Red </a:t>
            </a:r>
            <a:r>
              <a:rPr b="0" i="0" lang="en-US" sz="2600" u="sng" cap="none" strike="noStrike">
                <a:solidFill>
                  <a:schemeClr val="dk1"/>
                </a:solidFill>
                <a:latin typeface="Calibri"/>
                <a:ea typeface="Calibri"/>
                <a:cs typeface="Calibri"/>
                <a:sym typeface="Calibri"/>
              </a:rPr>
              <a:t>Panda</a:t>
            </a:r>
            <a:r>
              <a:rPr b="0" i="0" lang="en-US" sz="2600" u="none" cap="none" strike="noStrike">
                <a:solidFill>
                  <a:schemeClr val="dk1"/>
                </a:solidFill>
                <a:latin typeface="Calibri"/>
                <a:ea typeface="Calibri"/>
                <a:cs typeface="Calibri"/>
                <a:sym typeface="Calibri"/>
              </a:rPr>
              <a:t>=genetics shows it’s more similar to a </a:t>
            </a:r>
            <a:r>
              <a:rPr b="0" i="0" lang="en-US" sz="2600" u="sng" cap="none" strike="noStrike">
                <a:solidFill>
                  <a:schemeClr val="dk1"/>
                </a:solidFill>
                <a:latin typeface="Calibri"/>
                <a:ea typeface="Calibri"/>
                <a:cs typeface="Calibri"/>
                <a:sym typeface="Calibri"/>
              </a:rPr>
              <a:t>raccoon</a:t>
            </a:r>
            <a:r>
              <a:rPr b="0" i="0" lang="en-US" sz="2600" u="none" cap="none" strike="noStrike">
                <a:solidFill>
                  <a:schemeClr val="dk1"/>
                </a:solidFill>
                <a:latin typeface="Calibri"/>
                <a:ea typeface="Calibri"/>
                <a:cs typeface="Calibri"/>
                <a:sym typeface="Calibri"/>
              </a:rPr>
              <a:t>, Giant Panda=more similar to </a:t>
            </a:r>
            <a:r>
              <a:rPr b="0" i="0" lang="en-US" sz="2600" u="sng" cap="none" strike="noStrike">
                <a:solidFill>
                  <a:schemeClr val="dk1"/>
                </a:solidFill>
                <a:latin typeface="Calibri"/>
                <a:ea typeface="Calibri"/>
                <a:cs typeface="Calibri"/>
                <a:sym typeface="Calibri"/>
              </a:rPr>
              <a:t>bears</a:t>
            </a:r>
            <a:r>
              <a:rPr b="0" i="0" lang="en-US" sz="2600" u="none" cap="none" strike="noStrike">
                <a:solidFill>
                  <a:schemeClr val="dk1"/>
                </a:solidFill>
                <a:latin typeface="Calibri"/>
                <a:ea typeface="Calibri"/>
                <a:cs typeface="Calibri"/>
                <a:sym typeface="Calibri"/>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Carolus Linnaeus</a:t>
            </a:r>
          </a:p>
        </p:txBody>
      </p:sp>
      <p:sp>
        <p:nvSpPr>
          <p:cNvPr id="121" name="Shape 12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Carolus Linnaeus developed system for both </a:t>
            </a:r>
            <a:r>
              <a:rPr b="0" i="0" lang="en-US" sz="3200" u="sng" cap="none" strike="noStrike">
                <a:solidFill>
                  <a:schemeClr val="dk1"/>
                </a:solidFill>
                <a:latin typeface="Calibri"/>
                <a:ea typeface="Calibri"/>
                <a:cs typeface="Calibri"/>
                <a:sym typeface="Calibri"/>
              </a:rPr>
              <a:t>naming</a:t>
            </a:r>
            <a:r>
              <a:rPr b="0" i="0" lang="en-US" sz="3200" u="none" cap="none" strike="noStrike">
                <a:solidFill>
                  <a:schemeClr val="dk1"/>
                </a:solidFill>
                <a:latin typeface="Calibri"/>
                <a:ea typeface="Calibri"/>
                <a:cs typeface="Calibri"/>
                <a:sym typeface="Calibri"/>
              </a:rPr>
              <a:t> species and </a:t>
            </a:r>
            <a:r>
              <a:rPr b="0" i="0" lang="en-US" sz="3200" u="sng" cap="none" strike="noStrike">
                <a:solidFill>
                  <a:schemeClr val="dk1"/>
                </a:solidFill>
                <a:latin typeface="Calibri"/>
                <a:ea typeface="Calibri"/>
                <a:cs typeface="Calibri"/>
                <a:sym typeface="Calibri"/>
              </a:rPr>
              <a:t>organizing</a:t>
            </a:r>
            <a:r>
              <a:rPr b="0" i="0" lang="en-US" sz="3200" u="none" cap="none" strike="noStrike">
                <a:solidFill>
                  <a:schemeClr val="dk1"/>
                </a:solidFill>
                <a:latin typeface="Calibri"/>
                <a:ea typeface="Calibri"/>
                <a:cs typeface="Calibri"/>
                <a:sym typeface="Calibri"/>
              </a:rPr>
              <a:t> them into groups.</a:t>
            </a:r>
          </a:p>
          <a:p>
            <a:pPr indent="-342900" lvl="0" marL="342900" marR="0" rtl="0" algn="l">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Linnaeus named 4000 species of </a:t>
            </a:r>
            <a:r>
              <a:rPr b="0" i="0" lang="en-US" sz="3200" u="sng" cap="none" strike="noStrike">
                <a:solidFill>
                  <a:schemeClr val="dk1"/>
                </a:solidFill>
                <a:latin typeface="Calibri"/>
                <a:ea typeface="Calibri"/>
                <a:cs typeface="Calibri"/>
                <a:sym typeface="Calibri"/>
              </a:rPr>
              <a:t>plants</a:t>
            </a:r>
            <a:r>
              <a:rPr b="0" i="0" lang="en-US" sz="3200" u="none" cap="none" strike="noStrike">
                <a:solidFill>
                  <a:schemeClr val="dk1"/>
                </a:solidFill>
                <a:latin typeface="Calibri"/>
                <a:ea typeface="Calibri"/>
                <a:cs typeface="Calibri"/>
                <a:sym typeface="Calibri"/>
              </a:rPr>
              <a:t> and animals; today we have named over a </a:t>
            </a:r>
            <a:r>
              <a:rPr b="0" i="0" lang="en-US" sz="3200" u="sng" cap="none" strike="noStrike">
                <a:solidFill>
                  <a:schemeClr val="dk1"/>
                </a:solidFill>
                <a:latin typeface="Calibri"/>
                <a:ea typeface="Calibri"/>
                <a:cs typeface="Calibri"/>
                <a:sym typeface="Calibri"/>
              </a:rPr>
              <a:t>million</a:t>
            </a:r>
            <a:r>
              <a:rPr b="0" i="0" lang="en-US" sz="3200" u="none" cap="none" strike="noStrike">
                <a:solidFill>
                  <a:schemeClr val="dk1"/>
                </a:solidFill>
                <a:latin typeface="Calibri"/>
                <a:ea typeface="Calibri"/>
                <a:cs typeface="Calibri"/>
                <a:sym typeface="Calibri"/>
              </a:rPr>
              <a:t> species</a:t>
            </a:r>
          </a:p>
          <a:p>
            <a:pPr indent="-342900" lvl="0" marL="342900" marR="0" rtl="0" algn="l">
              <a:spcBef>
                <a:spcPts val="640"/>
              </a:spcBef>
              <a:buClr>
                <a:schemeClr val="dk1"/>
              </a:buClr>
              <a:buSzPct val="100000"/>
              <a:buFont typeface="Calibri"/>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Naming Species</a:t>
            </a:r>
          </a:p>
        </p:txBody>
      </p:sp>
      <p:sp>
        <p:nvSpPr>
          <p:cNvPr id="127" name="Shape 127"/>
          <p:cNvSpPr txBox="1"/>
          <p:nvPr>
            <p:ph idx="1" type="body"/>
          </p:nvPr>
        </p:nvSpPr>
        <p:spPr>
          <a:xfrm>
            <a:off x="457200" y="1600200"/>
            <a:ext cx="8229600" cy="4800600"/>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Scientists used </a:t>
            </a:r>
            <a:r>
              <a:rPr b="0" i="0" lang="en-US" sz="3200" u="sng" cap="none" strike="noStrike">
                <a:solidFill>
                  <a:schemeClr val="dk1"/>
                </a:solidFill>
                <a:latin typeface="Calibri"/>
                <a:ea typeface="Calibri"/>
                <a:cs typeface="Calibri"/>
                <a:sym typeface="Calibri"/>
              </a:rPr>
              <a:t>2</a:t>
            </a:r>
            <a:r>
              <a:rPr b="0" i="0" lang="en-US" sz="3200" u="none" cap="none" strike="noStrike">
                <a:solidFill>
                  <a:schemeClr val="dk1"/>
                </a:solidFill>
                <a:latin typeface="Calibri"/>
                <a:ea typeface="Calibri"/>
                <a:cs typeface="Calibri"/>
                <a:sym typeface="Calibri"/>
              </a:rPr>
              <a:t> words to name organisms</a:t>
            </a:r>
          </a:p>
          <a:p>
            <a:pPr indent="-285750" lvl="1" marL="742950" marR="0" rtl="0" algn="l">
              <a:spcBef>
                <a:spcPts val="560"/>
              </a:spcBef>
              <a:buClr>
                <a:schemeClr val="dk1"/>
              </a:buClr>
              <a:buSzPct val="100000"/>
              <a:buFont typeface="Calibri"/>
              <a:buChar char="–"/>
            </a:pPr>
            <a:r>
              <a:rPr b="0" i="0" lang="en-US" sz="2800" u="sng" cap="none" strike="noStrike">
                <a:solidFill>
                  <a:schemeClr val="dk1"/>
                </a:solidFill>
                <a:latin typeface="Calibri"/>
                <a:ea typeface="Calibri"/>
                <a:cs typeface="Calibri"/>
                <a:sym typeface="Calibri"/>
              </a:rPr>
              <a:t>Genus</a:t>
            </a:r>
            <a:r>
              <a:rPr b="0" i="0" lang="en-US" sz="2800" u="none" cap="none" strike="noStrike">
                <a:solidFill>
                  <a:schemeClr val="dk1"/>
                </a:solidFill>
                <a:latin typeface="Calibri"/>
                <a:ea typeface="Calibri"/>
                <a:cs typeface="Calibri"/>
                <a:sym typeface="Calibri"/>
              </a:rPr>
              <a:t>: a group of species that have similar </a:t>
            </a:r>
            <a:r>
              <a:rPr b="0" i="0" lang="en-US" sz="2800" u="sng" cap="none" strike="noStrike">
                <a:solidFill>
                  <a:schemeClr val="dk1"/>
                </a:solidFill>
                <a:latin typeface="Calibri"/>
                <a:ea typeface="Calibri"/>
                <a:cs typeface="Calibri"/>
                <a:sym typeface="Calibri"/>
              </a:rPr>
              <a:t>characteristics</a:t>
            </a:r>
            <a:r>
              <a:rPr b="0" i="0" lang="en-US" sz="2800" u="none" cap="none" strike="noStrike">
                <a:solidFill>
                  <a:schemeClr val="dk1"/>
                </a:solidFill>
                <a:latin typeface="Calibri"/>
                <a:ea typeface="Calibri"/>
                <a:cs typeface="Calibri"/>
                <a:sym typeface="Calibri"/>
              </a:rPr>
              <a:t>; members of the same genus are </a:t>
            </a:r>
            <a:r>
              <a:rPr b="0" i="0" lang="en-US" sz="2800" u="sng" cap="none" strike="noStrike">
                <a:solidFill>
                  <a:schemeClr val="dk1"/>
                </a:solidFill>
                <a:latin typeface="Calibri"/>
                <a:ea typeface="Calibri"/>
                <a:cs typeface="Calibri"/>
                <a:sym typeface="Calibri"/>
              </a:rPr>
              <a:t>closely</a:t>
            </a:r>
            <a:r>
              <a:rPr b="0" i="0" lang="en-US" sz="2800" u="none" cap="none" strike="noStrike">
                <a:solidFill>
                  <a:schemeClr val="dk1"/>
                </a:solidFill>
                <a:latin typeface="Calibri"/>
                <a:ea typeface="Calibri"/>
                <a:cs typeface="Calibri"/>
                <a:sym typeface="Calibri"/>
              </a:rPr>
              <a:t> related. </a:t>
            </a:r>
          </a:p>
          <a:p>
            <a:pPr indent="-285750" lvl="1" marL="742950" marR="0" rtl="0" algn="l">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Binomial nomenclature: the system for </a:t>
            </a:r>
            <a:r>
              <a:rPr b="0" i="0" lang="en-US" sz="2800" u="sng" cap="none" strike="noStrike">
                <a:solidFill>
                  <a:schemeClr val="dk1"/>
                </a:solidFill>
                <a:latin typeface="Calibri"/>
                <a:ea typeface="Calibri"/>
                <a:cs typeface="Calibri"/>
                <a:sym typeface="Calibri"/>
              </a:rPr>
              <a:t>naming</a:t>
            </a:r>
            <a:r>
              <a:rPr b="0" i="0" lang="en-US" sz="2800" u="none" cap="none" strike="noStrike">
                <a:solidFill>
                  <a:schemeClr val="dk1"/>
                </a:solidFill>
                <a:latin typeface="Calibri"/>
                <a:ea typeface="Calibri"/>
                <a:cs typeface="Calibri"/>
                <a:sym typeface="Calibri"/>
              </a:rPr>
              <a:t> species (</a:t>
            </a:r>
            <a:r>
              <a:rPr b="0" i="1" lang="en-US" sz="2800" u="none" cap="none" strike="noStrike">
                <a:solidFill>
                  <a:schemeClr val="dk1"/>
                </a:solidFill>
                <a:latin typeface="Calibri"/>
                <a:ea typeface="Calibri"/>
                <a:cs typeface="Calibri"/>
                <a:sym typeface="Calibri"/>
              </a:rPr>
              <a:t>Genus species</a:t>
            </a:r>
            <a:r>
              <a:rPr b="0" i="0" lang="en-US" sz="2800" u="none" cap="none" strike="noStrike">
                <a:solidFill>
                  <a:schemeClr val="dk1"/>
                </a:solidFill>
                <a:latin typeface="Calibri"/>
                <a:ea typeface="Calibri"/>
                <a:cs typeface="Calibri"/>
                <a:sym typeface="Calibri"/>
              </a:rPr>
              <a:t>)</a:t>
            </a:r>
          </a:p>
          <a:p>
            <a:pPr indent="-228600" lvl="2" marL="1143000" marR="0" rtl="0" algn="l">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Binomial= “</a:t>
            </a:r>
            <a:r>
              <a:rPr b="0" i="0" lang="en-US" sz="2400" u="sng" cap="none" strike="noStrike">
                <a:solidFill>
                  <a:schemeClr val="dk1"/>
                </a:solidFill>
                <a:latin typeface="Calibri"/>
                <a:ea typeface="Calibri"/>
                <a:cs typeface="Calibri"/>
                <a:sym typeface="Calibri"/>
              </a:rPr>
              <a:t>two</a:t>
            </a:r>
            <a:r>
              <a:rPr b="0" i="0" lang="en-US" sz="2400" u="none" cap="none" strike="noStrike">
                <a:solidFill>
                  <a:schemeClr val="dk1"/>
                </a:solidFill>
                <a:latin typeface="Calibri"/>
                <a:ea typeface="Calibri"/>
                <a:cs typeface="Calibri"/>
                <a:sym typeface="Calibri"/>
              </a:rPr>
              <a:t> names”</a:t>
            </a:r>
          </a:p>
          <a:p>
            <a:pPr indent="-228600" lvl="2" marL="1143000" marR="0" rtl="0" algn="l">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Nomenclature= “list of </a:t>
            </a:r>
            <a:r>
              <a:rPr b="0" i="0" lang="en-US" sz="2400" u="sng" cap="none" strike="noStrike">
                <a:solidFill>
                  <a:schemeClr val="dk1"/>
                </a:solidFill>
                <a:latin typeface="Calibri"/>
                <a:ea typeface="Calibri"/>
                <a:cs typeface="Calibri"/>
                <a:sym typeface="Calibri"/>
              </a:rPr>
              <a:t>names</a:t>
            </a:r>
            <a:r>
              <a:rPr b="0" i="0" lang="en-US" sz="2400" u="none" cap="none" strike="noStrike">
                <a:solidFill>
                  <a:schemeClr val="dk1"/>
                </a:solidFill>
                <a:latin typeface="Calibri"/>
                <a:ea typeface="Calibri"/>
                <a:cs typeface="Calibri"/>
                <a:sym typeface="Calibri"/>
              </a:rPr>
              <a:t>”</a:t>
            </a:r>
          </a:p>
          <a:p>
            <a:pPr indent="-228600" lvl="2" marL="1143000" marR="0" rtl="0" algn="l">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Most scientific names are </a:t>
            </a:r>
            <a:r>
              <a:rPr b="0" i="0" lang="en-US" sz="2400" u="sng" cap="none" strike="noStrike">
                <a:solidFill>
                  <a:schemeClr val="dk1"/>
                </a:solidFill>
                <a:latin typeface="Calibri"/>
                <a:ea typeface="Calibri"/>
                <a:cs typeface="Calibri"/>
                <a:sym typeface="Calibri"/>
              </a:rPr>
              <a:t>Latin</a:t>
            </a:r>
            <a:r>
              <a:rPr b="0" i="0" lang="en-US" sz="2400" u="none" cap="none" strike="noStrike">
                <a:solidFill>
                  <a:schemeClr val="dk1"/>
                </a:solidFill>
                <a:latin typeface="Calibri"/>
                <a:ea typeface="Calibri"/>
                <a:cs typeface="Calibri"/>
                <a:sym typeface="Calibri"/>
              </a:rPr>
              <a:t> words</a:t>
            </a:r>
          </a:p>
          <a:p>
            <a:pPr indent="-228600" lvl="2" marL="1143000" marR="0" rtl="0" algn="l">
              <a:spcBef>
                <a:spcPts val="480"/>
              </a:spcBef>
              <a:buClr>
                <a:schemeClr val="dk1"/>
              </a:buClr>
              <a:buSzPct val="100000"/>
              <a:buFont typeface="Calibri"/>
              <a:buChar char="•"/>
            </a:pPr>
            <a:r>
              <a:rPr b="0" i="0" lang="en-US" sz="2400" u="none" cap="none" strike="noStrike">
                <a:solidFill>
                  <a:schemeClr val="dk1"/>
                </a:solidFill>
                <a:latin typeface="Calibri"/>
                <a:ea typeface="Calibri"/>
                <a:cs typeface="Calibri"/>
                <a:sym typeface="Calibri"/>
              </a:rPr>
              <a:t>This is the basis of modern </a:t>
            </a:r>
            <a:r>
              <a:rPr b="0" i="0" lang="en-US" sz="2400" u="sng" cap="none" strike="noStrike">
                <a:solidFill>
                  <a:schemeClr val="dk1"/>
                </a:solidFill>
                <a:latin typeface="Calibri"/>
                <a:ea typeface="Calibri"/>
                <a:cs typeface="Calibri"/>
                <a:sym typeface="Calibri"/>
              </a:rPr>
              <a:t>taxonomy</a:t>
            </a:r>
            <a:r>
              <a:rPr b="0" i="0" lang="en-US" sz="2400" u="none" cap="none" strike="noStrike">
                <a:solidFill>
                  <a:schemeClr val="dk1"/>
                </a:solidFill>
                <a:latin typeface="Calibri"/>
                <a:ea typeface="Calibri"/>
                <a:cs typeface="Calibri"/>
                <a:sym typeface="Calibri"/>
              </a:rPr>
              <a: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Using Scientific Names</a:t>
            </a:r>
          </a:p>
        </p:txBody>
      </p:sp>
      <p:sp>
        <p:nvSpPr>
          <p:cNvPr id="133" name="Shape 133"/>
          <p:cNvSpPr txBox="1"/>
          <p:nvPr>
            <p:ph idx="1" type="body"/>
          </p:nvPr>
        </p:nvSpPr>
        <p:spPr>
          <a:xfrm>
            <a:off x="457200" y="1600200"/>
            <a:ext cx="8229600" cy="4876799"/>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Binomial nomenclature made </a:t>
            </a:r>
            <a:r>
              <a:rPr b="0" i="0" lang="en-US" sz="3200" u="sng" cap="none" strike="noStrike">
                <a:solidFill>
                  <a:schemeClr val="dk1"/>
                </a:solidFill>
                <a:latin typeface="Calibri"/>
                <a:ea typeface="Calibri"/>
                <a:cs typeface="Calibri"/>
                <a:sym typeface="Calibri"/>
              </a:rPr>
              <a:t>communication</a:t>
            </a:r>
            <a:r>
              <a:rPr b="0" i="0" lang="en-US" sz="3200" u="none" cap="none" strike="noStrike">
                <a:solidFill>
                  <a:schemeClr val="dk1"/>
                </a:solidFill>
                <a:latin typeface="Calibri"/>
                <a:ea typeface="Calibri"/>
                <a:cs typeface="Calibri"/>
                <a:sym typeface="Calibri"/>
              </a:rPr>
              <a:t> about certain species much </a:t>
            </a:r>
            <a:r>
              <a:rPr b="0" i="0" lang="en-US" sz="3200" u="sng" cap="none" strike="noStrike">
                <a:solidFill>
                  <a:schemeClr val="dk1"/>
                </a:solidFill>
                <a:latin typeface="Calibri"/>
                <a:ea typeface="Calibri"/>
                <a:cs typeface="Calibri"/>
                <a:sym typeface="Calibri"/>
              </a:rPr>
              <a:t>easier</a:t>
            </a:r>
            <a:r>
              <a:rPr b="0" i="0" lang="en-US" sz="3200" u="none" cap="none" strike="noStrike">
                <a:solidFill>
                  <a:schemeClr val="dk1"/>
                </a:solidFill>
                <a:latin typeface="Calibri"/>
                <a:ea typeface="Calibri"/>
                <a:cs typeface="Calibri"/>
                <a:sym typeface="Calibri"/>
              </a:rPr>
              <a:t>.</a:t>
            </a:r>
          </a:p>
          <a:p>
            <a:pPr indent="-342900" lvl="0" marL="342900" marR="0" rtl="0" algn="l">
              <a:spcBef>
                <a:spcPts val="640"/>
              </a:spcBef>
              <a:buClr>
                <a:schemeClr val="dk1"/>
              </a:buClr>
              <a:buSzPct val="100000"/>
              <a:buFont typeface="Calibri"/>
              <a:buChar char="•"/>
            </a:pPr>
            <a:r>
              <a:rPr b="0" i="0" lang="en-US" sz="3200" u="none" cap="none" strike="noStrike">
                <a:solidFill>
                  <a:schemeClr val="dk1"/>
                </a:solidFill>
                <a:latin typeface="Calibri"/>
                <a:ea typeface="Calibri"/>
                <a:cs typeface="Calibri"/>
                <a:sym typeface="Calibri"/>
              </a:rPr>
              <a:t>Rules:</a:t>
            </a:r>
          </a:p>
          <a:p>
            <a:pPr indent="-285750" lvl="1" marL="742950" marR="0" rtl="0" algn="l">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The </a:t>
            </a:r>
            <a:r>
              <a:rPr b="0" i="0" lang="en-US" sz="2800" u="sng" cap="none" strike="noStrike">
                <a:solidFill>
                  <a:schemeClr val="dk1"/>
                </a:solidFill>
                <a:latin typeface="Calibri"/>
                <a:ea typeface="Calibri"/>
                <a:cs typeface="Calibri"/>
                <a:sym typeface="Calibri"/>
              </a:rPr>
              <a:t>genus</a:t>
            </a:r>
            <a:r>
              <a:rPr b="0" i="0" lang="en-US" sz="2800" u="none" cap="none" strike="noStrike">
                <a:solidFill>
                  <a:schemeClr val="dk1"/>
                </a:solidFill>
                <a:latin typeface="Calibri"/>
                <a:ea typeface="Calibri"/>
                <a:cs typeface="Calibri"/>
                <a:sym typeface="Calibri"/>
              </a:rPr>
              <a:t> name comes first; the </a:t>
            </a:r>
            <a:r>
              <a:rPr b="0" i="0" lang="en-US" sz="2800" u="sng" cap="none" strike="noStrike">
                <a:solidFill>
                  <a:schemeClr val="dk1"/>
                </a:solidFill>
                <a:latin typeface="Calibri"/>
                <a:ea typeface="Calibri"/>
                <a:cs typeface="Calibri"/>
                <a:sym typeface="Calibri"/>
              </a:rPr>
              <a:t>first</a:t>
            </a:r>
            <a:r>
              <a:rPr b="0" i="0" lang="en-US" sz="2800" u="none" cap="none" strike="noStrike">
                <a:solidFill>
                  <a:schemeClr val="dk1"/>
                </a:solidFill>
                <a:latin typeface="Calibri"/>
                <a:ea typeface="Calibri"/>
                <a:cs typeface="Calibri"/>
                <a:sym typeface="Calibri"/>
              </a:rPr>
              <a:t> letter is CAPITALIZED and the </a:t>
            </a:r>
            <a:r>
              <a:rPr b="0" i="0" lang="en-US" sz="2800" u="sng" cap="none" strike="noStrike">
                <a:solidFill>
                  <a:schemeClr val="dk1"/>
                </a:solidFill>
                <a:latin typeface="Calibri"/>
                <a:ea typeface="Calibri"/>
                <a:cs typeface="Calibri"/>
                <a:sym typeface="Calibri"/>
              </a:rPr>
              <a:t>entire</a:t>
            </a:r>
            <a:r>
              <a:rPr b="0" i="0" lang="en-US" sz="2800" u="none" cap="none" strike="noStrike">
                <a:solidFill>
                  <a:schemeClr val="dk1"/>
                </a:solidFill>
                <a:latin typeface="Calibri"/>
                <a:ea typeface="Calibri"/>
                <a:cs typeface="Calibri"/>
                <a:sym typeface="Calibri"/>
              </a:rPr>
              <a:t> name is in </a:t>
            </a:r>
            <a:r>
              <a:rPr b="0" i="1" lang="en-US" sz="2800" u="none" cap="none" strike="noStrike">
                <a:solidFill>
                  <a:schemeClr val="dk1"/>
                </a:solidFill>
                <a:latin typeface="Calibri"/>
                <a:ea typeface="Calibri"/>
                <a:cs typeface="Calibri"/>
                <a:sym typeface="Calibri"/>
              </a:rPr>
              <a:t>italics</a:t>
            </a:r>
            <a:r>
              <a:rPr b="0" i="0" lang="en-US" sz="2800" u="none" cap="none" strike="noStrike">
                <a:solidFill>
                  <a:schemeClr val="dk1"/>
                </a:solidFill>
                <a:latin typeface="Calibri"/>
                <a:ea typeface="Calibri"/>
                <a:cs typeface="Calibri"/>
                <a:sym typeface="Calibri"/>
              </a:rPr>
              <a:t>. </a:t>
            </a:r>
          </a:p>
          <a:p>
            <a:pPr indent="-285750" lvl="1" marL="742950" marR="0" rtl="0" algn="l">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The </a:t>
            </a:r>
            <a:r>
              <a:rPr b="0" i="0" lang="en-US" sz="2800" u="sng" cap="none" strike="noStrike">
                <a:solidFill>
                  <a:schemeClr val="dk1"/>
                </a:solidFill>
                <a:latin typeface="Calibri"/>
                <a:ea typeface="Calibri"/>
                <a:cs typeface="Calibri"/>
                <a:sym typeface="Calibri"/>
              </a:rPr>
              <a:t>species</a:t>
            </a:r>
            <a:r>
              <a:rPr b="0" i="0" lang="en-US" sz="2800" u="none" cap="none" strike="noStrike">
                <a:solidFill>
                  <a:schemeClr val="dk1"/>
                </a:solidFill>
                <a:latin typeface="Calibri"/>
                <a:ea typeface="Calibri"/>
                <a:cs typeface="Calibri"/>
                <a:sym typeface="Calibri"/>
              </a:rPr>
              <a:t> name is also written in </a:t>
            </a:r>
            <a:r>
              <a:rPr b="0" i="1" lang="en-US" sz="2800" u="none" cap="none" strike="noStrike">
                <a:solidFill>
                  <a:schemeClr val="dk1"/>
                </a:solidFill>
                <a:latin typeface="Calibri"/>
                <a:ea typeface="Calibri"/>
                <a:cs typeface="Calibri"/>
                <a:sym typeface="Calibri"/>
              </a:rPr>
              <a:t>italics</a:t>
            </a:r>
            <a:r>
              <a:rPr b="0" i="0" lang="en-US" sz="2800" u="none" cap="none" strike="noStrike">
                <a:solidFill>
                  <a:schemeClr val="dk1"/>
                </a:solidFill>
                <a:latin typeface="Calibri"/>
                <a:ea typeface="Calibri"/>
                <a:cs typeface="Calibri"/>
                <a:sym typeface="Calibri"/>
              </a:rPr>
              <a:t> , follows the </a:t>
            </a:r>
            <a:r>
              <a:rPr b="0" i="0" lang="en-US" sz="2800" u="sng" cap="none" strike="noStrike">
                <a:solidFill>
                  <a:schemeClr val="dk1"/>
                </a:solidFill>
                <a:latin typeface="Calibri"/>
                <a:ea typeface="Calibri"/>
                <a:cs typeface="Calibri"/>
                <a:sym typeface="Calibri"/>
              </a:rPr>
              <a:t>genus</a:t>
            </a:r>
            <a:r>
              <a:rPr b="0" i="0" lang="en-US" sz="2800" u="none" cap="none" strike="noStrike">
                <a:solidFill>
                  <a:schemeClr val="dk1"/>
                </a:solidFill>
                <a:latin typeface="Calibri"/>
                <a:ea typeface="Calibri"/>
                <a:cs typeface="Calibri"/>
                <a:sym typeface="Calibri"/>
              </a:rPr>
              <a:t> name, and the first letter is </a:t>
            </a:r>
            <a:r>
              <a:rPr b="0" i="0" lang="en-US" sz="2800" u="sng" cap="none" strike="noStrike">
                <a:solidFill>
                  <a:schemeClr val="dk1"/>
                </a:solidFill>
                <a:latin typeface="Calibri"/>
                <a:ea typeface="Calibri"/>
                <a:cs typeface="Calibri"/>
                <a:sym typeface="Calibri"/>
              </a:rPr>
              <a:t>lowercase</a:t>
            </a:r>
            <a:r>
              <a:rPr b="0" i="0" lang="en-US" sz="2800" u="none" cap="none" strike="noStrike">
                <a:solidFill>
                  <a:schemeClr val="dk1"/>
                </a:solidFill>
                <a:latin typeface="Calibri"/>
                <a:ea typeface="Calibri"/>
                <a:cs typeface="Calibri"/>
                <a:sym typeface="Calibri"/>
              </a:rPr>
              <a:t>.</a:t>
            </a:r>
          </a:p>
          <a:p>
            <a:pPr indent="-285750" lvl="1" marL="742950" marR="0" rtl="0" algn="l">
              <a:spcBef>
                <a:spcPts val="560"/>
              </a:spcBef>
              <a:buClr>
                <a:schemeClr val="dk1"/>
              </a:buClr>
              <a:buSzPct val="100000"/>
              <a:buFont typeface="Calibri"/>
              <a:buChar char="–"/>
            </a:pPr>
            <a:r>
              <a:rPr b="0" i="0" lang="en-US" sz="2800" u="none" cap="none" strike="noStrike">
                <a:solidFill>
                  <a:schemeClr val="dk1"/>
                </a:solidFill>
                <a:latin typeface="Calibri"/>
                <a:ea typeface="Calibri"/>
                <a:cs typeface="Calibri"/>
                <a:sym typeface="Calibri"/>
              </a:rPr>
              <a:t>Example: </a:t>
            </a:r>
            <a:r>
              <a:rPr b="0" i="1" lang="en-US" sz="2800" u="none" cap="none" strike="noStrike">
                <a:solidFill>
                  <a:schemeClr val="dk1"/>
                </a:solidFill>
                <a:latin typeface="Calibri"/>
                <a:ea typeface="Calibri"/>
                <a:cs typeface="Calibri"/>
                <a:sym typeface="Calibri"/>
              </a:rPr>
              <a:t>Chameleo gracilis</a:t>
            </a:r>
            <a:r>
              <a:rPr b="0" i="0" lang="en-US" sz="2800" u="none" cap="none" strike="noStrike">
                <a:solidFill>
                  <a:schemeClr val="dk1"/>
                </a:solidFill>
                <a:latin typeface="Calibri"/>
                <a:ea typeface="Calibri"/>
                <a:cs typeface="Calibri"/>
                <a:sym typeface="Calibri"/>
              </a:rPr>
              <a:t>: a type of lizard called a </a:t>
            </a:r>
            <a:r>
              <a:rPr b="0" i="0" lang="en-US" sz="2800" u="sng" cap="none" strike="noStrike">
                <a:solidFill>
                  <a:schemeClr val="dk1"/>
                </a:solidFill>
                <a:latin typeface="Calibri"/>
                <a:ea typeface="Calibri"/>
                <a:cs typeface="Calibri"/>
                <a:sym typeface="Calibri"/>
              </a:rPr>
              <a:t>chameleon</a:t>
            </a:r>
            <a:r>
              <a:rPr b="0" i="0" lang="en-US" sz="2800" u="none" cap="none" strike="noStrike">
                <a:solidFill>
                  <a:schemeClr val="dk1"/>
                </a:solidFill>
                <a:latin typeface="Calibri"/>
                <a:ea typeface="Calibri"/>
                <a:cs typeface="Calibri"/>
                <a:sym typeface="Calibri"/>
              </a:rPr>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