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  <p:sldMasterId id="2147483661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9144000"/>
  <p:notesSz cx="7010400" cy="9296400"/>
  <p:embeddedFontLst>
    <p:embeddedFont>
      <p:font typeface="Constanti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Constantia-regular.fntdata"/><Relationship Id="rId25" Type="http://schemas.openxmlformats.org/officeDocument/2006/relationships/slide" Target="slides/slide18.xml"/><Relationship Id="rId28" Type="http://schemas.openxmlformats.org/officeDocument/2006/relationships/font" Target="fonts/Constantia-italic.fntdata"/><Relationship Id="rId27" Type="http://schemas.openxmlformats.org/officeDocument/2006/relationships/font" Target="fonts/Constantia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Constantia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Font typeface="Calibri"/>
              <a:buNone/>
              <a:defRPr b="1" i="0" sz="5600" u="none" cap="none" strike="noStrik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5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81293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0955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72402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80340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9" name="Shape 129"/>
          <p:cNvSpPr/>
          <p:nvPr>
            <p:ph idx="2" type="pic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38" name="Shape 38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39" name="Shape 39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0" name="Shape 4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Shape 41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Shape 42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3" name="Shape 4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Shape 44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Shape 98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99" name="Shape 99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00" name="Shape 10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" name="Shape 101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03" name="Shape 10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Shape 104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Shape 10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 flipH="1" rot="-10380000">
            <a:off x="3165475" y="1108074"/>
            <a:ext cx="5257800" cy="41147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16575" y="0"/>
                </a:lnTo>
                <a:lnTo>
                  <a:pt x="120000" y="4375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sx="98500" kx="98485" dir="7500041" dist="38498" sy="100079" ky="98485">
              <a:srgbClr val="000000">
                <a:alpha val="2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 flipH="1" rot="-10380000">
            <a:off x="8004175" y="5359399"/>
            <a:ext cx="155574" cy="155574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med" w="med" type="none"/>
            <a:tailEnd len="med" w="med" type="none"/>
          </a:ln>
          <a:effectLst>
            <a:outerShdw blurRad="63500" dir="12899787" dist="6350">
              <a:srgbClr val="808080">
                <a:alpha val="46666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 flipH="1" rot="10800000">
            <a:off x="-9525" y="5816599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 flipH="1" rot="10800000">
            <a:off x="4381500" y="6219825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washingtonpost.com/blogs/style-blog/wp/2015/02/02/carnival-cruises-quotes-jfk-in-super-bowl-2015-commercial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536575" y="1371600"/>
            <a:ext cx="785177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Estuaries</a:t>
            </a: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533400" y="3228975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1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“where the rivers meet the sea”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81000" y="533400"/>
            <a:ext cx="8229600" cy="7810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 does the salt come from?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Volcanic Activity and Land Erosion add many different minerals to the ocean.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These minerals are mostly Sodium and Chloride, and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 combined make salt!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Documents and Settings\Aleah\Local Settings\Temporary Internet Files\Content.IE5\NPQY238G\MCj02829240000[1].wmf"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2133600"/>
            <a:ext cx="2743199" cy="1522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Composition of ocean water.svg"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2514600"/>
            <a:ext cx="4114800" cy="250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Effects of Salinity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00200"/>
            <a:ext cx="8381999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Salinity </a:t>
            </a:r>
            <a:r>
              <a:rPr b="1" i="0"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lowers the freezing point </a:t>
            </a: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 water.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1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Salt water takes longer to freeze than fresh water!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Salinity </a:t>
            </a:r>
            <a:r>
              <a:rPr b="1" i="0"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increases the density </a:t>
            </a: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 water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1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 is easier to float in salt water than in fresh water!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2094680-floating-in-the-dead-sea-1"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495800"/>
            <a:ext cx="21335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ating on the Dead Sea"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4495800"/>
            <a:ext cx="28956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Effects of Salinity Egg Demo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935161"/>
            <a:ext cx="86868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Egg in Salt water  vs. Egg in Fresh water</a:t>
            </a:r>
          </a:p>
          <a:p>
            <a:pPr indent="-246062" lvl="1" marL="63976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Make your predictions:</a:t>
            </a:r>
          </a:p>
          <a:p>
            <a:pPr indent="-246062" lvl="1" marL="63976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will happen when an egg is placed in Fresh water?</a:t>
            </a:r>
          </a:p>
          <a:p>
            <a:pPr indent="-246062" lvl="1" marL="63976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will happen when an egg is placed in Salt water?</a:t>
            </a:r>
          </a:p>
          <a:p>
            <a:pPr indent="-246062" lvl="1" marL="63976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46062" lvl="1" marL="63976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1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does this tell us about the density of salt water  in comparison to fresh water?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Dissolved Gases in the Ocean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2 gases are found in the air AND in the ocean?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Dissolved Gases in the Ocean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2 gases are found in the air AND in ocean water?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Oxygen and Carbon Dioxide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http://www.nature.com/ngeo/journal/v2/n9/images/ngeo621-f1.jpg"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657600"/>
            <a:ext cx="3962399" cy="243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4294967295"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Dissolved Gases in the Ocean</a:t>
            </a:r>
          </a:p>
        </p:txBody>
      </p:sp>
      <p:sp>
        <p:nvSpPr>
          <p:cNvPr id="234" name="Shape 234"/>
          <p:cNvSpPr txBox="1"/>
          <p:nvPr>
            <p:ph idx="4294967295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the </a:t>
            </a:r>
            <a:r>
              <a:rPr b="0" i="1"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SOURCE</a:t>
            </a: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Oxygen in the Ocean?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1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1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the </a:t>
            </a:r>
            <a:r>
              <a:rPr b="0" i="1"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SOURCE </a:t>
            </a: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 Carbon Dioxide in the Ocean?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3100" u="none">
                <a:solidFill>
                  <a:srgbClr val="008040"/>
                </a:solidFill>
                <a:latin typeface="Constantia"/>
                <a:ea typeface="Constantia"/>
                <a:cs typeface="Constantia"/>
                <a:sym typeface="Constantia"/>
              </a:rPr>
              <a:t>				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3100" u="none">
                <a:solidFill>
                  <a:srgbClr val="008040"/>
                </a:solidFill>
                <a:latin typeface="Constantia"/>
                <a:ea typeface="Constantia"/>
                <a:cs typeface="Constantia"/>
                <a:sym typeface="Constantia"/>
              </a:rPr>
              <a:t>			</a:t>
            </a:r>
          </a:p>
        </p:txBody>
      </p:sp>
      <p:pic>
        <p:nvPicPr>
          <p:cNvPr descr="C:\Users\Taylor\AppData\Local\Microsoft\Windows\Temporary Internet Files\Content.IE5\MVC2LVTF\MC900057631[1].wmf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5105400"/>
            <a:ext cx="1809750" cy="14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4294967295"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Gases in Ocean Water</a:t>
            </a:r>
          </a:p>
        </p:txBody>
      </p:sp>
      <p:sp>
        <p:nvSpPr>
          <p:cNvPr id="241" name="Shape 241"/>
          <p:cNvSpPr txBox="1"/>
          <p:nvPr>
            <p:ph idx="4294967295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the </a:t>
            </a:r>
            <a:r>
              <a:rPr b="0" i="1"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SOURCE</a:t>
            </a: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Oxygen in the Ocean?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2800" u="none">
                <a:solidFill>
                  <a:srgbClr val="008040"/>
                </a:solidFill>
                <a:latin typeface="Constantia"/>
                <a:ea typeface="Constantia"/>
                <a:cs typeface="Constantia"/>
                <a:sym typeface="Constantia"/>
              </a:rPr>
              <a:t>Plants and the Atmosphere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the </a:t>
            </a:r>
            <a:r>
              <a:rPr b="0" i="1"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SOURCE </a:t>
            </a:r>
            <a:r>
              <a:rPr b="0" i="1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 Carbon Dioxide in the Ocean?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1" i="0" sz="1200" u="non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2800" u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Animals and the Atmosphere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3100" u="none">
                <a:solidFill>
                  <a:srgbClr val="008040"/>
                </a:solidFill>
                <a:latin typeface="Constantia"/>
                <a:ea typeface="Constantia"/>
                <a:cs typeface="Constantia"/>
                <a:sym typeface="Constantia"/>
              </a:rPr>
              <a:t>				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3100" u="none">
                <a:solidFill>
                  <a:srgbClr val="008040"/>
                </a:solidFill>
                <a:latin typeface="Constantia"/>
                <a:ea typeface="Constantia"/>
                <a:cs typeface="Constantia"/>
                <a:sym typeface="Constantia"/>
              </a:rPr>
              <a:t>			</a:t>
            </a:r>
          </a:p>
        </p:txBody>
      </p:sp>
      <p:pic>
        <p:nvPicPr>
          <p:cNvPr descr="C:\Users\Taylor\AppData\Local\Microsoft\Windows\Temporary Internet Files\Content.IE5\MVC2LVTF\MC900057631[1].wmf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5105400"/>
            <a:ext cx="1809750" cy="14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Changes with Depth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do each of the properties change as you go deeper in the ocean?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Temperature?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Light?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Salinity?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Density?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Pressure?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Changes with Depth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do each of the properties change as you go deeper in the ocean?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Temperature? </a:t>
            </a:r>
            <a:r>
              <a:rPr b="1" i="1" lang="en-US" sz="2600" u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Decreases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Light? </a:t>
            </a:r>
            <a:r>
              <a:rPr b="1" i="1" lang="en-US" sz="2600" u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Decreases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Salinity? </a:t>
            </a:r>
            <a:r>
              <a:rPr b="1" i="1" lang="en-US" sz="2600" u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Stays relatively the same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Density? </a:t>
            </a:r>
            <a:r>
              <a:rPr b="1" i="1" lang="en-US" sz="2600" u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Increases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Pressure? </a:t>
            </a:r>
            <a:r>
              <a:rPr b="1" i="1" lang="en-US" sz="2600" u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Increases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an Estuary?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935161"/>
            <a:ext cx="37338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partially enclosed coastal body of </a:t>
            </a:r>
            <a:r>
              <a:rPr b="1" i="1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brackish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water with one or more rivers flowing into it that connects to the ocean.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sng" cap="none" strike="noStrik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Brackish water</a:t>
            </a:r>
            <a:r>
              <a:rPr b="1" i="0" lang="en-US" sz="2600" u="none" cap="none" strike="noStrik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 is a mixture of fresh and saltwater.</a:t>
            </a:r>
          </a:p>
        </p:txBody>
      </p:sp>
      <p:pic>
        <p:nvPicPr>
          <p:cNvPr descr="http://sccoastalpesticides.org/images/estuary_diagram.jpg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6262" y="1981200"/>
            <a:ext cx="4110036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NC Estuaries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largest estuary in North Carolina is the Pamlico Sound. </a:t>
            </a:r>
          </a:p>
        </p:txBody>
      </p:sp>
      <p:pic>
        <p:nvPicPr>
          <p:cNvPr descr="http://www.renewbl.com/wp-content/uploads/2010/08/pamlico-sound.jpg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827336"/>
            <a:ext cx="5181600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are Estuaries Important?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Estuaries trap </a:t>
            </a:r>
            <a:r>
              <a:rPr b="1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sediment and nutrients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traveling from the land by rivers and from the oceans brought in by the tides.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Estuaries are one of the most </a:t>
            </a:r>
            <a:r>
              <a:rPr b="1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diverse and productive ecosystems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the world.</a:t>
            </a:r>
          </a:p>
        </p:txBody>
      </p:sp>
      <p:pic>
        <p:nvPicPr>
          <p:cNvPr descr="Birds in Elkhorn Slough Reserve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4191000"/>
            <a:ext cx="6096000" cy="2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Estuaries as a Resource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Humans harvest seafood from Estuaries.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Humans rely on Estuaries to protect the coastline during storms and to reduce flooding inland.</a:t>
            </a:r>
          </a:p>
        </p:txBody>
      </p:sp>
      <p:pic>
        <p:nvPicPr>
          <p:cNvPr descr="http://www.estuaryfish.com/wp-content/uploads/2011/07/estuary1.jpg" id="166" name="Shape 166"/>
          <p:cNvPicPr preferRelativeResize="0"/>
          <p:nvPr/>
        </p:nvPicPr>
        <p:blipFill rotWithShape="1">
          <a:blip r:embed="rId3">
            <a:alphaModFix/>
          </a:blip>
          <a:srcRect b="21231" l="14999" r="14998" t="0"/>
          <a:stretch/>
        </p:blipFill>
        <p:spPr>
          <a:xfrm>
            <a:off x="152400" y="4191000"/>
            <a:ext cx="495935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ocussenc.org/wp-content/uploads/2013/12/Myrtle-Grove-Sound-Special-Flood-Hazard-Areas-Base-Flood-Elevation-Map.jpg"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505200"/>
            <a:ext cx="42703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536575" y="1371600"/>
            <a:ext cx="785177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The Ocean</a:t>
            </a:r>
          </a:p>
        </p:txBody>
      </p:sp>
      <p:pic>
        <p:nvPicPr>
          <p:cNvPr descr="C:\Documents and Settings\Aleah\Local Settings\Temporary Internet Files\Content.IE5\K0CEP7WQ\MCj03654080000[1].wmf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444875"/>
            <a:ext cx="1843087" cy="1497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leah\Local Settings\Temporary Internet Files\Content.IE5\29ICVMAT\MCj02922040000[1].wmf"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3429000"/>
            <a:ext cx="1824036" cy="15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04800" y="7048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is the Ocean important?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 so many reasons…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speech given by John F. Kennedy, Jr. sums it up well, so much so that Carnival Cruise Lines used his speech in their 2015 Super Bowl Commercial.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sng" cap="none" strike="noStrik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http://www.washingtonpost.com/blogs/style-blog/wp/2015/02/02/carnival-cruises-quotes-jfk-in-super-bowl-2015-commercial/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Salinity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Salinity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The total amount of dissolved salt in a sample of water.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much of the water in the Ocean is salt?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abernathy\AppData\Local\Microsoft\Windows\Temporary Internet Files\Content.IE5\YFF0Y9DD\salt-shaker[1].jpg"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3810000"/>
            <a:ext cx="1714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Salinity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Salinity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The total amount of dissolved salt in a sample of water.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much of the water in the Ocean is salt?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3.5%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