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6858000" cx="9144000"/>
  <p:notesSz cx="6946900" cy="9283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0" type="dt"/>
          </p:nvPr>
        </p:nvSpPr>
        <p:spPr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>
            <a:noAutofit/>
          </a:bodyPr>
          <a:lstStyle/>
          <a:p>
            <a: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61" name="Shape 61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68" name="Shape 68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76" name="Shape 76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52525" y="696912"/>
            <a:ext cx="4641900" cy="3481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925512" y="4410075"/>
            <a:ext cx="5095800" cy="4176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3937000" y="8820150"/>
            <a:ext cx="3009900" cy="4635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1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2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3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4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5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7" marL="4572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8" marL="6400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/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350" lIns="92725" rIns="92725" wrap="square" tIns="463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52525" y="696912"/>
            <a:ext cx="4641850" cy="3481387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925512" y="4410075"/>
            <a:ext cx="5095875" cy="417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6350" lIns="92725" rIns="92725" wrap="square" tIns="4635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  <a:p>
            <a: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IPXjuOKgUMo" TargetMode="External"/><Relationship Id="rId4" Type="http://schemas.openxmlformats.org/officeDocument/2006/relationships/hyperlink" Target="https://www.youtube.com/watch?v=uET2jYuHIDM" TargetMode="External"/><Relationship Id="rId5" Type="http://schemas.openxmlformats.org/officeDocument/2006/relationships/hyperlink" Target="https://www.youtube.com/watch?v=ZCzgQXGz9T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1219200" y="1752600"/>
            <a:ext cx="67056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and Mixtures</a:t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j0237945" id="58" name="Shape 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4150" y="3850488"/>
            <a:ext cx="2203500" cy="18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Compounds Form?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form by the interaction between the nuclei and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valence electrons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2 or more elements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OCTET RULE:  an element is most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(happy :D) with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valence electrons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 will join </a:t>
            </a:r>
            <a:r>
              <a:rPr b="1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chemically 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get </a:t>
            </a:r>
            <a:r>
              <a:rPr b="1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valence electrons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CO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oxygen has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valence electrons and carbon has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carbon shares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electrons with </a:t>
            </a:r>
            <a:r>
              <a:rPr b="1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oxygen, everyone will have 8 valence electrons! </a:t>
            </a:r>
            <a:endParaRPr/>
          </a:p>
        </p:txBody>
      </p:sp>
      <p:pic>
        <p:nvPicPr>
          <p:cNvPr descr="j0280813" id="122" name="Shape 122"/>
          <p:cNvPicPr preferRelativeResize="0"/>
          <p:nvPr/>
        </p:nvPicPr>
        <p:blipFill rotWithShape="1">
          <a:blip r:embed="rId3">
            <a:alphaModFix/>
          </a:blip>
          <a:srcRect b="13391" l="15011" r="15011" t="13391"/>
          <a:stretch/>
        </p:blipFill>
        <p:spPr>
          <a:xfrm rot="3240000">
            <a:off x="7808118" y="462756"/>
            <a:ext cx="1235075" cy="1284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Compounds you NEED TO KNOW: </a:t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are used in your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everyday life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is water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Carbon Dioxide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glucose, and C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sucrose (both are sugar!)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NaCl is table salt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oxygen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NaClO is bleach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HCl is hydrochloric acid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ammonia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NaHCO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baking soda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vinegar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 Mixture?</a:t>
            </a:r>
            <a:endParaRPr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778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mixture is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combination of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more substances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important to understand that a mixture is not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chemically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combined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Mixtures can be separated by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means such as filtration, distillation, and chromatography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Mixtures can be divided into </a:t>
            </a: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Homogenous</a:t>
            </a: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mixtures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Heterogeneous mixtures</a:t>
            </a:r>
            <a:endParaRPr/>
          </a:p>
        </p:txBody>
      </p:sp>
      <p:pic>
        <p:nvPicPr>
          <p:cNvPr descr="mixture molecules.jpg"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28600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ompound molecules.jpg" id="137" name="Shape 1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34200" y="48006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Mixtures </a:t>
            </a: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Mixtures form by 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putting 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more substances together (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cake batter, etc.)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Remember: </a:t>
            </a:r>
            <a:r>
              <a:rPr b="0" i="0" lang="en-US" sz="32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chemical change is occurring</a:t>
            </a:r>
            <a:endParaRPr/>
          </a:p>
          <a:p>
            <a:pPr indent="0" lvl="0" marL="0" marR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i="0" sz="32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</a:t>
            </a: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Homogenous</a:t>
            </a: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Mixture?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homogeneous mixture is a mixture that’s parts are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evenly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distributed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Homogeneous mixtures are commonly called </a:t>
            </a:r>
            <a:r>
              <a:rPr b="1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=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Solvent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Solute:  substance (“stuff”)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dissolved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Solvent: substance (“stuff”)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doing the dissolving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solvent is present in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quantity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solute is present in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quantity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 Salt water: 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=solute,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=solvent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dissolved in solvent (example: saltwater = salt dissolved in water)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295400" y="457200"/>
            <a:ext cx="6705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Heterogeneous Mixture?</a:t>
            </a:r>
            <a:endParaRPr/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heterogeneous mixture is a mixture that is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unevenly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distributed.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Iced tea:  The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floating at the top and therefore is not evenly distributed throughout the tea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Chex Mix:  You may find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number of pretzels or Chex cereal in each handful; therefore, the mixture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unevenly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distributed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Properties change in solutions</a:t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371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solute changes the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properties of a solvent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</a:pP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Freezing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Solvent (water) = 32ºF  or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ºC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(sugar water) = 15ºF  or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–9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ºC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*the freezing point of a solution is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the freezing point of the pure solvent*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 why do we put salt on a road before it snows?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–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 point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Solvent (water) = 212ºF  or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ºC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 (sugar water) = 225ºF or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108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ºC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*The boiling point of a solution is </a:t>
            </a:r>
            <a:r>
              <a:rPr b="0" i="0" lang="en-US" sz="2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higher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the boiling point of the pure solvent*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solute that dissolves can vary.</a:t>
            </a:r>
            <a:endParaRPr/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amount of solute dissolved in the solution at a certain temp.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↑ (increase) concentration = add more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↓ (decrease) concentration = add more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solvent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dilute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Dilute: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solute is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dissolved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solvent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Concentrated: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solute is dissolved in solvent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saturated solution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has as much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it can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hold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a certain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temp.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can’t dissolve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any more solute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Solubility?</a:t>
            </a:r>
            <a:endParaRPr/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3716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Solubility</a:t>
            </a: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the amount of solute that will dissolve in a certain amount of a certain solvent at a certain temperature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substance has a solubility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solubility: a large amount of solute can dissolve in solvent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solubility: a small amount of solute can dissolve in solvent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Insoluble: solute does not dissolve in solvent at all.  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(Ex: oil in water)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–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solubility of a solute can be changed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↑ temp = ↑ solubility of solids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= ↓ solubility of gases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↑ pressure = ↑ solubility of gases</a:t>
            </a:r>
            <a:endParaRPr/>
          </a:p>
          <a:p>
            <a:pPr indent="-2286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Pure Substance?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228600" y="1219200"/>
            <a:ext cx="86868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pure substance is a type of </a:t>
            </a: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includes both </a:t>
            </a: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Pure substances cannot be separated by </a:t>
            </a:r>
            <a:r>
              <a:rPr b="0" i="0" lang="en-US" sz="3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</a:t>
            </a: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means such as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Distillation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liquid until it evaporates (changes to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then condensing it back to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liquid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—different substances boil at different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temperatures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so we can separate different substances this way.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Filtration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the process of removing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solids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liquids (or gases) </a:t>
            </a:r>
            <a:endParaRPr/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–"/>
            </a:pPr>
            <a:r>
              <a:rPr b="0" i="0" lang="en-US" sz="26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Chromatography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way to separate different substances based on how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substance moves through a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filter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1371600" y="381000"/>
            <a:ext cx="6629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rIns="92075" wrap="square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</a:t>
            </a:r>
            <a:r>
              <a:rPr b="1" i="0" lang="en-US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	</a:t>
            </a: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914400" y="1143000"/>
            <a:ext cx="6324600" cy="39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have already studied elements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−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element is made of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kind of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−"/>
            </a:pPr>
            <a:r>
              <a:rPr b="0" i="0" lang="en-US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Found on the </a:t>
            </a:r>
            <a:r>
              <a:rPr b="0" i="0" lang="en-US" sz="26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Periodic Table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lement molecules.jpg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7600" y="2819400"/>
            <a:ext cx="32766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Compound?</a:t>
            </a:r>
            <a:endParaRPr/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compound is a pure substance that is created by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more different elements joining together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 NaCl,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O, CO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NaHCO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C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Notice that elements combine in many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ways 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make compounds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and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 and CO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pic>
        <p:nvPicPr>
          <p:cNvPr descr="j0320030" id="81" name="Shape 8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96200" y="457200"/>
            <a:ext cx="966787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vs. Elements</a:t>
            </a:r>
            <a:endParaRPr/>
          </a:p>
        </p:txBody>
      </p:sp>
      <p:pic>
        <p:nvPicPr>
          <p:cNvPr descr="compounds vs elements picture.jpg" id="87" name="Shape 8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9300" y="1371600"/>
            <a:ext cx="8088312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have different properties from the elements that they are made of.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 like letters combine to form words, elements combine to form compounds. 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substances are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not pure elements.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are held together by chemical bonds.</a:t>
            </a:r>
            <a:endParaRPr b="0" i="0" sz="2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bond: the “glue” that holds atoms together; involves electrons.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Atoms combine in predictable numbers.</a:t>
            </a:r>
            <a:endParaRPr/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 formula: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element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 ratio to represent a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</a:t>
            </a:r>
            <a:endParaRPr b="0" i="0" sz="2000" u="sng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→ 1 carbon atom	ratio = 1:2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3" marL="1600200" marR="0" rtl="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2 oxygen atoms	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→ 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hydrogen atoms   ratio = </a:t>
            </a:r>
            <a:r>
              <a:rPr b="0" i="0" lang="en-US" sz="20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2:1</a:t>
            </a:r>
            <a:b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1 oxygen atom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Ex.  C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="0" baseline="-2500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 → ____ carbon atoms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       ____ hydrogen atoms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2" marL="1143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              ____ oxygen atoms</a:t>
            </a:r>
            <a:endParaRPr b="0" i="0" sz="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we never use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subscript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(the number to the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slightly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below 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element symbol)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We simply write the element’s symbol to show that there is </a:t>
            </a:r>
            <a:r>
              <a:rPr b="0" i="0" lang="en-US" sz="27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atom 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that element in the compound.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4137"/>
            <a:ext cx="8229600" cy="1143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Practice Writing Compounds</a:t>
            </a:r>
            <a:endParaRPr sz="3600"/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457200" lvl="0" marL="457200" rtl="0">
              <a:spcBef>
                <a:spcPts val="640"/>
              </a:spcBef>
              <a:spcAft>
                <a:spcPts val="0"/>
              </a:spcAft>
              <a:buSzPts val="3600"/>
              <a:buAutoNum type="arabicPeriod"/>
            </a:pPr>
            <a:r>
              <a:rPr lang="en-US" sz="3600"/>
              <a:t>2 Hydrogen and 1 Oxygen					</a:t>
            </a:r>
            <a:endParaRPr sz="3600"/>
          </a:p>
          <a:p>
            <a:pPr indent="0" lvl="0" marL="20320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-139700" lvl="0" marL="34290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600"/>
              <a:t>2. 4 Carbon 16 Oxygen</a:t>
            </a:r>
            <a:endParaRPr sz="3600"/>
          </a:p>
          <a:p>
            <a:pPr indent="0" lvl="0" marL="20320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203200" rtl="0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600"/>
              <a:t>3. 6 Carbon 12 Hydrogen 6 Oxygen</a:t>
            </a:r>
            <a:endParaRPr sz="36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Compounds Form?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form to allow elements to become more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stable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flammable when it comes in contact with H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O, and Cl</a:t>
            </a:r>
            <a:r>
              <a:rPr b="0" baseline="-2500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</a:t>
            </a: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toxic gas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–"/>
            </a:pPr>
            <a:r>
              <a:rPr b="0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NaCl</a:t>
            </a: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very stable compound that is neither flammable nor toxic (in normal quantities)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Compounds that are extremely 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unstable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break down to form the more stable elements</a:t>
            </a:r>
            <a:endParaRPr/>
          </a:p>
        </p:txBody>
      </p:sp>
      <p:pic>
        <p:nvPicPr>
          <p:cNvPr descr="j0351966"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4800" y="838200"/>
            <a:ext cx="1058862" cy="973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