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889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-88900" lvl="0" marL="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88900" lvl="1" marL="45720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88900" lvl="2" marL="91440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88900" lvl="3" marL="137160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88900" lvl="4" marL="182880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88900" lvl="5" marL="228600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88900" lvl="6" marL="320040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88900" lvl="7" marL="4572000" rtl="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88900" lvl="8" marL="640080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SzPts val="1400"/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SzPts val="1400"/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•"/>
              <a:defRPr/>
            </a:lvl1pPr>
            <a:lvl2pPr lvl="1" rtl="0">
              <a:spcBef>
                <a:spcPts val="0"/>
              </a:spcBef>
              <a:buSzPts val="1400"/>
              <a:buChar char="–"/>
              <a:defRPr/>
            </a:lvl2pPr>
            <a:lvl3pPr lvl="2" rtl="0">
              <a:spcBef>
                <a:spcPts val="0"/>
              </a:spcBef>
              <a:buSzPts val="1400"/>
              <a:buChar char="•"/>
              <a:defRPr/>
            </a:lvl3pPr>
            <a:lvl4pPr lvl="3" rtl="0">
              <a:spcBef>
                <a:spcPts val="0"/>
              </a:spcBef>
              <a:buSzPts val="1400"/>
              <a:buChar char="–"/>
              <a:defRPr/>
            </a:lvl4pPr>
            <a:lvl5pPr lvl="4" rtl="0">
              <a:spcBef>
                <a:spcPts val="0"/>
              </a:spcBef>
              <a:buSzPts val="1400"/>
              <a:buChar char="»"/>
              <a:defRPr/>
            </a:lvl5pPr>
            <a:lvl6pPr lvl="5" rtl="0">
              <a:spcBef>
                <a:spcPts val="0"/>
              </a:spcBef>
              <a:buSzPts val="1400"/>
              <a:buChar char="•"/>
              <a:defRPr/>
            </a:lvl6pPr>
            <a:lvl7pPr lvl="6" rtl="0">
              <a:spcBef>
                <a:spcPts val="0"/>
              </a:spcBef>
              <a:buSzPts val="1400"/>
              <a:buChar char="•"/>
              <a:defRPr/>
            </a:lvl7pPr>
            <a:lvl8pPr lvl="7" rtl="0">
              <a:spcBef>
                <a:spcPts val="0"/>
              </a:spcBef>
              <a:buSzPts val="1400"/>
              <a:buChar char="•"/>
              <a:defRPr/>
            </a:lvl8pPr>
            <a:lvl9pPr lvl="8" rtl="0">
              <a:spcBef>
                <a:spcPts val="0"/>
              </a:spcBef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5A6BD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Char char="●"/>
              <a:defRPr/>
            </a:lvl1pPr>
            <a:lvl2pPr indent="0" lvl="1" marL="457200" marR="0" rtl="0" algn="l">
              <a:spcBef>
                <a:spcPts val="0"/>
              </a:spcBef>
              <a:buSzPts val="1400"/>
              <a:buChar char="○"/>
              <a:defRPr/>
            </a:lvl2pPr>
            <a:lvl3pPr indent="0" lvl="2" marL="914400" marR="0" rtl="0" algn="l">
              <a:spcBef>
                <a:spcPts val="0"/>
              </a:spcBef>
              <a:buSzPts val="1400"/>
              <a:buChar char="■"/>
              <a:defRPr/>
            </a:lvl3pPr>
            <a:lvl4pPr indent="0" lvl="3" marL="1371600" marR="0" rtl="0" algn="l">
              <a:spcBef>
                <a:spcPts val="0"/>
              </a:spcBef>
              <a:buSzPts val="1400"/>
              <a:buChar char="●"/>
              <a:defRPr/>
            </a:lvl4pPr>
            <a:lvl5pPr indent="0" lvl="4" marL="1828800" marR="0" rtl="0" algn="l">
              <a:spcBef>
                <a:spcPts val="0"/>
              </a:spcBef>
              <a:buSzPts val="1400"/>
              <a:buChar char="○"/>
              <a:defRPr/>
            </a:lvl5pPr>
            <a:lvl6pPr indent="0" lvl="5" marL="2286000" marR="0" rtl="0" algn="l">
              <a:spcBef>
                <a:spcPts val="0"/>
              </a:spcBef>
              <a:buSzPts val="1400"/>
              <a:buChar char="■"/>
              <a:defRPr/>
            </a:lvl6pPr>
            <a:lvl7pPr indent="0" lvl="6" marL="2743200" marR="0" rtl="0" algn="l">
              <a:spcBef>
                <a:spcPts val="0"/>
              </a:spcBef>
              <a:buSzPts val="1400"/>
              <a:buChar char="●"/>
              <a:defRPr/>
            </a:lvl7pPr>
            <a:lvl8pPr indent="0" lvl="7" marL="3200400" marR="0" rtl="0" algn="l">
              <a:spcBef>
                <a:spcPts val="0"/>
              </a:spcBef>
              <a:buSzPts val="1400"/>
              <a:buChar char="○"/>
              <a:defRPr/>
            </a:lvl8pPr>
            <a:lvl9pPr indent="0" lvl="8" marL="3657600" marR="0" rtl="0" algn="l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sciencechannel.com/tv-shows/greatest-discoveries/videos/100-greatest-discoveries-shorts-periodic-table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Chemistry Notes: Chapter 1.2 and 1.3: The Periodic Table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omic Sans M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Valence Electrons and Reactivity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Valence electrons are the electrons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farthest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from the nucleus. Atoms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different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numbers of valence electrons.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Reactivity: how likely an atom is to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interact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(react) with other atoms. Some elements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very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reactive, while others almost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never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react.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Groups/Families of the Periodic Table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Elements on the periodic table can be grouped into </a:t>
            </a:r>
            <a:r>
              <a:rPr b="0" i="0" lang="en-US" sz="3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families</a:t>
            </a: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(or groups) based on their </a:t>
            </a:r>
            <a:r>
              <a:rPr b="1" i="0" lang="en-US" sz="3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chemical</a:t>
            </a: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properties.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call them “families” because the elements in each family are “</a:t>
            </a:r>
            <a:r>
              <a:rPr b="0" i="0" lang="en-US" sz="26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related</a:t>
            </a:r>
            <a:r>
              <a:rPr b="0" i="0" lang="en-US" sz="2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.”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family has a </a:t>
            </a:r>
            <a:r>
              <a:rPr b="1" i="0" lang="en-US" sz="3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specific name</a:t>
            </a:r>
            <a:r>
              <a:rPr b="1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differentiate it from the other families in the periodic table.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Elements in each family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b="1" i="0" lang="en-US" sz="3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react</a:t>
            </a: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differently with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other elements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periodic" id="147" name="Shape 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4478337"/>
            <a:ext cx="3941762" cy="2379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 1: the Alkali Metals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600200"/>
            <a:ext cx="58674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NOT part of this family!!!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Most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reactive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metals on the PT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–"/>
            </a:pP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Reactive</a:t>
            </a: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how likely an atom is to interact with other atoms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Rarely found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free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by themselves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 in nature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ions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with a charge of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+1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have 1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valence electron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Soft and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silvery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shiny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1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Very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reactive, esp. with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Conduct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electricity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500" u="sng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Illustration highlighting the alkali metals on the periodic table" id="155" name="Shape 1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0" y="1219200"/>
            <a:ext cx="2590800" cy="5478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 2: the Alkaline Earth Metals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Still quite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reactive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ions with a charge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+2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valence electrons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White, silvery, and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malleable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Conduct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electricity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3200" u="sng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Alakline earth metals in the periodic table" id="162" name="Shape 1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3886200"/>
            <a:ext cx="4191000" cy="314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Groups 3-12: Transition Metals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228600" y="1295400"/>
            <a:ext cx="762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Found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freely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in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compounds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nature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ions with a charge of usually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+2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but can vary—usually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valence electrons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Almost all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solids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at room temp (except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Mercury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Hg, is a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liquid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conductors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heat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and electricity.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periodic5" id="170" name="Shape 1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6400" y="4648200"/>
            <a:ext cx="3962400" cy="239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13: Boron Family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Named after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first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element in the group (at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top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the column),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Boron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ions with a charge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+3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have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valence electrons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periodI3"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200" y="3352800"/>
            <a:ext cx="5172075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 14: The Carbon Family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Contains elements that can form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unusual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bonds (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carbon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silicon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ions with a charge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+4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or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-4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valence electrons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periodI4" id="185" name="Shape 1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9000" y="3644900"/>
            <a:ext cx="4814887" cy="29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15: the Nitrogen Family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ions with a charge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-3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have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valence electrons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periodI5" id="192" name="Shape 1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2819400"/>
            <a:ext cx="5257800" cy="3176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 16: The Oxygen Family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Also known as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chalcogens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ions with a charge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valence electrons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periodI6" id="200" name="Shape 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5000" y="2895600"/>
            <a:ext cx="5499100" cy="3322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17: the Halogens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Most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reactive nonmetals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Form ions with a charge of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-1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have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7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valence electrons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Halogens on the Periodic Table" id="207" name="Shape 2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2876550"/>
            <a:ext cx="4749800" cy="356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element has its own unique symbol. 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some elements the symbol is simply the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first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letter of the element’s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Examples: Hydrogen = </a:t>
            </a: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</a:t>
            </a: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Sulfur = </a:t>
            </a: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Carbon = </a:t>
            </a: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Symbols for other elements use the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first letter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plus one other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letter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the element’s name. The first letter is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CAPITALIZED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the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second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letter is not.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Examples: Aluminum = </a:t>
            </a: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</a:t>
            </a: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Platinum = </a:t>
            </a: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Pt</a:t>
            </a: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cadmium = </a:t>
            </a: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origins</a:t>
            </a:r>
            <a:r>
              <a:rPr b="0" i="0" lang="en-US" sz="2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some symbols are not as obvious.  Some elements have symbols that refer to the element’s name in </a:t>
            </a:r>
            <a:r>
              <a:rPr b="0" i="0" lang="en-US" sz="25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latin.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Examples: gold = </a:t>
            </a: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</a:t>
            </a: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lead = </a:t>
            </a: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Pb</a:t>
            </a:r>
            <a:r>
              <a:rPr b="0" i="0" lang="en-US" sz="2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copper = </a:t>
            </a:r>
            <a:r>
              <a:rPr b="0" i="0" lang="en-US" sz="2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18: The Noble Gases (Inert Gases)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Nonreactive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form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! Charge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0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have either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or 8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valence electrons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gases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3200" u="sng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Inert gases on the periodic table" id="214" name="Shape 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62400" y="3048000"/>
            <a:ext cx="4724400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eriodic10" id="220" name="Shape 2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2590800"/>
            <a:ext cx="4919662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Rare Earth Metals</a:t>
            </a:r>
          </a:p>
        </p:txBody>
      </p:sp>
      <p:sp>
        <p:nvSpPr>
          <p:cNvPr id="222" name="Shape 222"/>
          <p:cNvSpPr txBox="1"/>
          <p:nvPr>
            <p:ph idx="2" type="body"/>
          </p:nvPr>
        </p:nvSpPr>
        <p:spPr>
          <a:xfrm>
            <a:off x="381000" y="1295400"/>
            <a:ext cx="85344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2000"/>
              <a:buFont typeface="Comic Sans MS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 are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Radioactive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rare earths are silver, silvery-white, or gray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metals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Conduct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electricity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223" name="Shape 223"/>
          <p:cNvCxnSpPr/>
          <p:nvPr/>
        </p:nvCxnSpPr>
        <p:spPr>
          <a:xfrm flipH="1" rot="10800000">
            <a:off x="1905000" y="4876800"/>
            <a:ext cx="1524000" cy="45720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lg" w="lg" type="triangle"/>
          </a:ln>
        </p:spPr>
      </p:cxnSp>
      <p:cxnSp>
        <p:nvCxnSpPr>
          <p:cNvPr id="224" name="Shape 224"/>
          <p:cNvCxnSpPr/>
          <p:nvPr/>
        </p:nvCxnSpPr>
        <p:spPr>
          <a:xfrm flipH="1" rot="10800000">
            <a:off x="2514600" y="5410200"/>
            <a:ext cx="914400" cy="76200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lg" w="lg" type="triangle"/>
          </a:ln>
        </p:spPr>
      </p:cxnSp>
      <p:sp>
        <p:nvSpPr>
          <p:cNvPr id="225" name="Shape 225"/>
          <p:cNvSpPr txBox="1"/>
          <p:nvPr/>
        </p:nvSpPr>
        <p:spPr>
          <a:xfrm>
            <a:off x="228600" y="5181600"/>
            <a:ext cx="16764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Lanthanides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1447800" y="6096000"/>
            <a:ext cx="12954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Actinides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Trends in the Periodic Table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1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Atomic size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decreases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as you move from left to right across the table. Atomic size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increases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as you move from top to bottom of the table. </a:t>
            </a:r>
          </a:p>
          <a:p>
            <a:pPr indent="-342900" lvl="1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density of an element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increases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from top to bottom. The element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Osmium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has the highest known density.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most reactive elements are groups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17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The least reactive elements are in group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4800"/>
              <a:t>Trends in the Periodic Table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139700" lvl="0" marL="3429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periodic" id="240" name="Shape 2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8650" y="1920850"/>
            <a:ext cx="6966000" cy="42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/>
          <p:nvPr/>
        </p:nvSpPr>
        <p:spPr>
          <a:xfrm>
            <a:off x="1065475" y="1530675"/>
            <a:ext cx="6002700" cy="480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/>
              <a:t>Atomic Size Decreases</a:t>
            </a:r>
          </a:p>
        </p:txBody>
      </p:sp>
      <p:sp>
        <p:nvSpPr>
          <p:cNvPr id="242" name="Shape 242"/>
          <p:cNvSpPr/>
          <p:nvPr/>
        </p:nvSpPr>
        <p:spPr>
          <a:xfrm>
            <a:off x="675300" y="1600200"/>
            <a:ext cx="480300" cy="33687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1100"/>
              <a:t>Atomic Size Increases</a:t>
            </a:r>
          </a:p>
        </p:txBody>
      </p:sp>
      <p:sp>
        <p:nvSpPr>
          <p:cNvPr id="243" name="Shape 243"/>
          <p:cNvSpPr/>
          <p:nvPr/>
        </p:nvSpPr>
        <p:spPr>
          <a:xfrm>
            <a:off x="314950" y="1568525"/>
            <a:ext cx="480300" cy="34005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/>
              <a:t>Density Increases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1000" y="228600"/>
            <a:ext cx="8610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Father of the Periodic Table—Dimitri Mendeleev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sng" cap="none" strike="noStrik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Mendeleev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was the first scientist to notice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relationship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between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elements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Arranged his periodic table by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atomic mass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Said properties of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unknown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elements could be predicted by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properties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elements around the missing element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Predicted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Aluminum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(Al)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was later discovered that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periodic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nature of the elements was associated with </a:t>
            </a:r>
            <a:r>
              <a:rPr b="1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atomic number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not atomic mass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Periodic means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patterns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Periodic Table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77" name="Shape 7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0" y="1524000"/>
            <a:ext cx="5715000" cy="4105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Shape 78"/>
          <p:cNvCxnSpPr/>
          <p:nvPr/>
        </p:nvCxnSpPr>
        <p:spPr>
          <a:xfrm flipH="1" rot="10800000">
            <a:off x="2362200" y="2057400"/>
            <a:ext cx="914400" cy="1066800"/>
          </a:xfrm>
          <a:prstGeom prst="straightConnector1">
            <a:avLst/>
          </a:prstGeom>
          <a:noFill/>
          <a:ln cap="rnd" cmpd="sng" w="9525">
            <a:solidFill>
              <a:srgbClr val="3366FF"/>
            </a:solidFill>
            <a:prstDash val="solid"/>
            <a:miter lim="8000"/>
            <a:headEnd len="med" w="med" type="none"/>
            <a:tailEnd len="lg" w="lg" type="triangle"/>
          </a:ln>
        </p:spPr>
      </p:cxnSp>
      <p:sp>
        <p:nvSpPr>
          <p:cNvPr id="79" name="Shape 79"/>
          <p:cNvSpPr txBox="1"/>
          <p:nvPr/>
        </p:nvSpPr>
        <p:spPr>
          <a:xfrm>
            <a:off x="304800" y="3124200"/>
            <a:ext cx="2743200" cy="1338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Column (up and down)= </a:t>
            </a:r>
            <a:r>
              <a:rPr b="0" i="0" lang="en-US" sz="1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or </a:t>
            </a:r>
            <a:r>
              <a:rPr b="0" i="0" lang="en-US" sz="1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Family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columns on the Periodic Table</a:t>
            </a:r>
          </a:p>
        </p:txBody>
      </p:sp>
      <p:cxnSp>
        <p:nvCxnSpPr>
          <p:cNvPr id="80" name="Shape 80"/>
          <p:cNvCxnSpPr/>
          <p:nvPr/>
        </p:nvCxnSpPr>
        <p:spPr>
          <a:xfrm>
            <a:off x="2286000" y="4724400"/>
            <a:ext cx="1828800" cy="0"/>
          </a:xfrm>
          <a:prstGeom prst="straightConnector1">
            <a:avLst/>
          </a:prstGeom>
          <a:noFill/>
          <a:ln cap="rnd" cmpd="sng" w="9525">
            <a:solidFill>
              <a:srgbClr val="3366FF"/>
            </a:solidFill>
            <a:prstDash val="solid"/>
            <a:miter lim="8000"/>
            <a:headEnd len="med" w="med" type="none"/>
            <a:tailEnd len="lg" w="lg" type="triangle"/>
          </a:ln>
        </p:spPr>
      </p:cxnSp>
      <p:sp>
        <p:nvSpPr>
          <p:cNvPr id="81" name="Shape 81"/>
          <p:cNvSpPr txBox="1"/>
          <p:nvPr/>
        </p:nvSpPr>
        <p:spPr>
          <a:xfrm>
            <a:off x="304800" y="4724400"/>
            <a:ext cx="2819400" cy="1338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Row (side to side)= </a:t>
            </a:r>
            <a:r>
              <a:rPr b="0" i="0" lang="en-US" sz="1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Period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b="0" i="0" lang="en-US" sz="1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rows on the Periodic Table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the information in the box tell me?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2743200" y="1828800"/>
            <a:ext cx="3810000" cy="4530725"/>
          </a:xfrm>
          <a:prstGeom prst="rect">
            <a:avLst/>
          </a:prstGeom>
          <a:noFill/>
          <a:ln cap="rnd" cmpd="sng" w="9525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1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1.008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362200" y="2438400"/>
            <a:ext cx="3048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90" name="Shape 90"/>
          <p:cNvCxnSpPr/>
          <p:nvPr/>
        </p:nvCxnSpPr>
        <p:spPr>
          <a:xfrm flipH="1" rot="10800000">
            <a:off x="2057400" y="2133600"/>
            <a:ext cx="2362200" cy="60960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 lim="8000"/>
            <a:headEnd len="med" w="med" type="none"/>
            <a:tailEnd len="lg" w="lg" type="triangle"/>
          </a:ln>
        </p:spPr>
      </p:cxnSp>
      <p:sp>
        <p:nvSpPr>
          <p:cNvPr id="91" name="Shape 91"/>
          <p:cNvSpPr txBox="1"/>
          <p:nvPr/>
        </p:nvSpPr>
        <p:spPr>
          <a:xfrm>
            <a:off x="762000" y="2743200"/>
            <a:ext cx="1524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228600" y="2362200"/>
            <a:ext cx="2286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Atomic Number = # of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protons</a:t>
            </a:r>
          </a:p>
        </p:txBody>
      </p:sp>
      <p:cxnSp>
        <p:nvCxnSpPr>
          <p:cNvPr id="93" name="Shape 93"/>
          <p:cNvCxnSpPr/>
          <p:nvPr/>
        </p:nvCxnSpPr>
        <p:spPr>
          <a:xfrm>
            <a:off x="2057400" y="4267200"/>
            <a:ext cx="1828800" cy="129540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 lim="8000"/>
            <a:headEnd len="med" w="med" type="none"/>
            <a:tailEnd len="lg" w="lg" type="triangle"/>
          </a:ln>
        </p:spPr>
      </p:cxnSp>
      <p:sp>
        <p:nvSpPr>
          <p:cNvPr id="94" name="Shape 94"/>
          <p:cNvSpPr txBox="1"/>
          <p:nvPr/>
        </p:nvSpPr>
        <p:spPr>
          <a:xfrm>
            <a:off x="304800" y="3429000"/>
            <a:ext cx="1905000" cy="301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Atomic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actual mass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the atom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*if you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round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you get Atomic mass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(# of protons plus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neutrons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</p:txBody>
      </p:sp>
      <p:cxnSp>
        <p:nvCxnSpPr>
          <p:cNvPr id="95" name="Shape 95"/>
          <p:cNvCxnSpPr/>
          <p:nvPr/>
        </p:nvCxnSpPr>
        <p:spPr>
          <a:xfrm flipH="1">
            <a:off x="5715000" y="2971800"/>
            <a:ext cx="1676400" cy="60960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miter lim="8000"/>
            <a:headEnd len="med" w="med" type="none"/>
            <a:tailEnd len="lg" w="lg" type="triangle"/>
          </a:ln>
        </p:spPr>
      </p:cxnSp>
      <p:sp>
        <p:nvSpPr>
          <p:cNvPr id="96" name="Shape 96"/>
          <p:cNvSpPr txBox="1"/>
          <p:nvPr/>
        </p:nvSpPr>
        <p:spPr>
          <a:xfrm>
            <a:off x="7391400" y="2667000"/>
            <a:ext cx="1524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Elemental </a:t>
            </a:r>
            <a:r>
              <a:rPr b="0" i="0" lang="en-US" sz="2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Symbol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Types of Elements: Metals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left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side of the periodic table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Properties: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conductors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electricity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Shiny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appearance (metallic!)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Malleable: able to be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molded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or re-shaped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Ductile: able to be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stretched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into wire or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hammered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very thin (think: Aluminum foil)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are general properties; individual properties of metals will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vary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Some will be better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conductors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or more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ductile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than others!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of Elements: Nonmetals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Elements on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side of the periodic table.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Properties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opposite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those of metals.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Usually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conductors of heat and electricity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shiny, malleable, or ductile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gases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32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of Elements: Metalloids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touching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“stair-step line” (see next slide)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properties of both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metals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non-metals.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common metalloid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silicon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which is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most common element in the Earth’s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crust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Metals, Nonmetals, and 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Metalloids</a:t>
            </a:r>
          </a:p>
        </p:txBody>
      </p:sp>
      <p:cxnSp>
        <p:nvCxnSpPr>
          <p:cNvPr id="121" name="Shape 121"/>
          <p:cNvCxnSpPr/>
          <p:nvPr/>
        </p:nvCxnSpPr>
        <p:spPr>
          <a:xfrm>
            <a:off x="6172200" y="3048000"/>
            <a:ext cx="381000" cy="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2" name="Shape 122"/>
          <p:cNvCxnSpPr/>
          <p:nvPr/>
        </p:nvCxnSpPr>
        <p:spPr>
          <a:xfrm>
            <a:off x="6477000" y="3048000"/>
            <a:ext cx="0" cy="45720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3" name="Shape 123"/>
          <p:cNvCxnSpPr/>
          <p:nvPr/>
        </p:nvCxnSpPr>
        <p:spPr>
          <a:xfrm>
            <a:off x="6477000" y="3429000"/>
            <a:ext cx="304800" cy="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4" name="Shape 124"/>
          <p:cNvCxnSpPr/>
          <p:nvPr/>
        </p:nvCxnSpPr>
        <p:spPr>
          <a:xfrm>
            <a:off x="6781800" y="3429000"/>
            <a:ext cx="0" cy="45720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5" name="Shape 125"/>
          <p:cNvCxnSpPr/>
          <p:nvPr/>
        </p:nvCxnSpPr>
        <p:spPr>
          <a:xfrm>
            <a:off x="6781800" y="3886200"/>
            <a:ext cx="304800" cy="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6" name="Shape 126"/>
          <p:cNvCxnSpPr/>
          <p:nvPr/>
        </p:nvCxnSpPr>
        <p:spPr>
          <a:xfrm>
            <a:off x="7086600" y="3886200"/>
            <a:ext cx="0" cy="38100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7" name="Shape 127"/>
          <p:cNvCxnSpPr/>
          <p:nvPr/>
        </p:nvCxnSpPr>
        <p:spPr>
          <a:xfrm>
            <a:off x="7086600" y="4267200"/>
            <a:ext cx="304800" cy="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128" name="Shape 128"/>
          <p:cNvCxnSpPr/>
          <p:nvPr/>
        </p:nvCxnSpPr>
        <p:spPr>
          <a:xfrm>
            <a:off x="7391400" y="4267200"/>
            <a:ext cx="0" cy="457200"/>
          </a:xfrm>
          <a:prstGeom prst="straightConnector1">
            <a:avLst/>
          </a:prstGeom>
          <a:noFill/>
          <a:ln cap="rnd" cmpd="sng" w="38100">
            <a:solidFill>
              <a:srgbClr val="FF00FF"/>
            </a:solidFill>
            <a:prstDash val="solid"/>
            <a:miter lim="8000"/>
            <a:headEnd len="med" w="med" type="none"/>
            <a:tailEnd len="med" w="med" type="none"/>
          </a:ln>
        </p:spPr>
      </p:cxnSp>
      <p:sp>
        <p:nvSpPr>
          <p:cNvPr id="129" name="Shape 129"/>
          <p:cNvSpPr txBox="1"/>
          <p:nvPr/>
        </p:nvSpPr>
        <p:spPr>
          <a:xfrm>
            <a:off x="0" y="2971800"/>
            <a:ext cx="220980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Metals are to the </a:t>
            </a:r>
            <a:r>
              <a:rPr b="0" i="0" lang="en-US" sz="1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left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the    stair- step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228600" y="990600"/>
            <a:ext cx="198120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Only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nonmetal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 the metal side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6324600" y="1219200"/>
            <a:ext cx="2819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Nonmetals are on the </a:t>
            </a:r>
            <a:r>
              <a:rPr b="0" i="0" lang="en-US" sz="1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right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the stair-step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0" y="4648200"/>
            <a:ext cx="2057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Metalloids </a:t>
            </a:r>
            <a:r>
              <a:rPr b="0" i="0" lang="en-US" sz="18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touch</a:t>
            </a: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   stair-step</a:t>
            </a:r>
          </a:p>
        </p:txBody>
      </p:sp>
      <p:pic>
        <p:nvPicPr>
          <p:cNvPr descr="blank periodic table with metalloid line.bmp" id="133" name="Shape 1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2133600"/>
            <a:ext cx="6400800" cy="4600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4" name="Shape 134"/>
          <p:cNvCxnSpPr/>
          <p:nvPr/>
        </p:nvCxnSpPr>
        <p:spPr>
          <a:xfrm>
            <a:off x="1828800" y="1905000"/>
            <a:ext cx="1066800" cy="609600"/>
          </a:xfrm>
          <a:prstGeom prst="straightConnector1">
            <a:avLst/>
          </a:prstGeom>
          <a:noFill/>
          <a:ln cap="rnd" cmpd="sng" w="9525">
            <a:solidFill>
              <a:srgbClr val="FF0000"/>
            </a:solidFill>
            <a:prstDash val="solid"/>
            <a:miter lim="8000"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