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SzPts val="1400"/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0"/>
              </a:spcBef>
              <a:buSzPts val="1400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ts val="1400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ts val="1400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ts val="1400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SzPts val="1400"/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Chemistry 1.1 Notes: 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Atomic Structure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special about electrons?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1371600"/>
            <a:ext cx="56388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 are much smaller than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(2000 times smaller).  </a:t>
            </a:r>
          </a:p>
          <a:p>
            <a:pPr indent="-342900" lvl="0" marL="342900" marR="0" rtl="0" algn="l">
              <a:spcBef>
                <a:spcPts val="560"/>
              </a:spcBef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 move around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very quickly.  Scientists have found that it is not possible to determine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exact position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any single electron in an atom because they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moving too fast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This is why we picture electrons as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around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pic>
        <p:nvPicPr>
          <p:cNvPr id="144" name="Shape 14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2535" y="1905000"/>
            <a:ext cx="2458065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atoms stay together?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600200"/>
            <a:ext cx="8229600" cy="49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 do not have a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shell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anything else separating them from the rest of the world.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negatively charged </a:t>
            </a:r>
            <a:r>
              <a:rPr b="1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attracted to the positively charged </a:t>
            </a:r>
            <a:r>
              <a:rPr b="1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electrical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charges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are alike (such as two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charges)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each other.  This is why electrons remain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spread out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electron cloud.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neutral atoms?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 that have no overall electrical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charge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because they have an equal number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pic>
        <p:nvPicPr>
          <p:cNvPr id="157" name="Shape 15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7200" y="2743200"/>
            <a:ext cx="5095258" cy="3824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an atomic number? 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atomic number is the number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nucleus of an atom. This determines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(type)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atom.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Oxygen has an atomic number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while Carbon has an atomic number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This means that Oxygen has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protons, and Carbon has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protons.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4800"/>
              <a:t>Example of Atomic Number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139700" lvl="0" marL="342900" rtl="0">
              <a:spcBef>
                <a:spcPts val="0"/>
              </a:spcBef>
              <a:buNone/>
            </a:pPr>
            <a:r>
              <a:rPr lang="en-US" sz="2200"/>
              <a:t>What is the Atomic Number of </a:t>
            </a:r>
          </a:p>
          <a:p>
            <a:pPr indent="-139700" lvl="0" marL="342900" rtl="0">
              <a:spcBef>
                <a:spcPts val="0"/>
              </a:spcBef>
              <a:buNone/>
            </a:pPr>
            <a:r>
              <a:rPr lang="en-US" sz="2200"/>
              <a:t>this Atom?</a:t>
            </a:r>
          </a:p>
          <a:p>
            <a:pPr indent="-139700" lvl="0" marL="342900"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139700" lvl="0" marL="342900" rtl="0">
              <a:spcBef>
                <a:spcPts val="0"/>
              </a:spcBef>
              <a:buNone/>
            </a:pPr>
            <a:r>
              <a:rPr lang="en-US" sz="2200"/>
              <a:t>Identify this Atom based on the </a:t>
            </a:r>
          </a:p>
          <a:p>
            <a:pPr indent="-139700" lvl="0" marL="342900" rtl="0">
              <a:spcBef>
                <a:spcPts val="0"/>
              </a:spcBef>
              <a:buNone/>
            </a:pPr>
            <a:r>
              <a:rPr lang="en-US" sz="2200"/>
              <a:t>Atomic Number.</a:t>
            </a:r>
          </a:p>
          <a:p>
            <a:pPr indent="-139700" lvl="0" marL="342900"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139700" lvl="0" marL="342900" rtl="0">
              <a:spcBef>
                <a:spcPts val="0"/>
              </a:spcBef>
              <a:buNone/>
            </a:pPr>
            <a:r>
              <a:rPr lang="en-US" sz="2200"/>
              <a:t>Write it down somewhere, </a:t>
            </a:r>
          </a:p>
          <a:p>
            <a:pPr indent="-139700" lvl="0" marL="342900" rtl="0">
              <a:spcBef>
                <a:spcPts val="0"/>
              </a:spcBef>
              <a:buNone/>
            </a:pPr>
            <a:r>
              <a:rPr lang="en-US" sz="2200"/>
              <a:t>is this a neutral atom?.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2225" y="1890479"/>
            <a:ext cx="3954575" cy="369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an atomic </a:t>
            </a: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number? 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68300" lvl="0" marL="342900" marR="0" rtl="0" algn="l">
              <a:spcBef>
                <a:spcPts val="0"/>
              </a:spcBef>
              <a:buClr>
                <a:schemeClr val="dk1"/>
              </a:buClr>
              <a:buSzPts val="3600"/>
              <a:buFont typeface="Calibri"/>
              <a:buChar char="•"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Atomic mass number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total number of </a:t>
            </a:r>
            <a:r>
              <a:rPr b="0" i="0" lang="en-US" sz="4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neutrons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nucleus. 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342900" marR="0" rtl="0" algn="l">
              <a:spcBef>
                <a:spcPts val="0"/>
              </a:spcBef>
              <a:buClr>
                <a:schemeClr val="dk1"/>
              </a:buClr>
              <a:buSzPts val="3600"/>
              <a:buFont typeface="Calibri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 of the same element will always have the same number of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but may have different numbers of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neutrons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3600"/>
              <a:t>Example of Atomic Mass Number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139700" lvl="0" marL="342900" rtl="0">
              <a:spcBef>
                <a:spcPts val="0"/>
              </a:spcBef>
              <a:buNone/>
            </a:pPr>
            <a:r>
              <a:rPr lang="en-US" sz="3000"/>
              <a:t>What is the </a:t>
            </a:r>
          </a:p>
          <a:p>
            <a:pPr indent="-139700" lvl="0" marL="342900" rtl="0">
              <a:spcBef>
                <a:spcPts val="0"/>
              </a:spcBef>
              <a:buNone/>
            </a:pPr>
            <a:r>
              <a:rPr lang="en-US" sz="3000"/>
              <a:t>Atomic Mass </a:t>
            </a:r>
          </a:p>
          <a:p>
            <a:pPr indent="-139700" lvl="0" marL="342900" rtl="0">
              <a:spcBef>
                <a:spcPts val="0"/>
              </a:spcBef>
              <a:buNone/>
            </a:pPr>
            <a:r>
              <a:rPr lang="en-US" sz="3000"/>
              <a:t>Number?</a:t>
            </a:r>
          </a:p>
          <a:p>
            <a:pPr indent="-139700" lvl="0" marL="34290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indent="-139700" lvl="0" marL="342900" rtl="0">
              <a:spcBef>
                <a:spcPts val="0"/>
              </a:spcBef>
              <a:buNone/>
            </a:pPr>
            <a:r>
              <a:rPr lang="en-US" sz="3000"/>
              <a:t>Identify this Atom.</a:t>
            </a:r>
          </a:p>
          <a:p>
            <a:pPr indent="-139700" lvl="0" marL="3429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139700" lvl="0" marL="3429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7450" y="1525150"/>
            <a:ext cx="5149800" cy="426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an isotope? 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Isotopes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same element that have a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Some elements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isotopes, while other only have a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350" y="3721625"/>
            <a:ext cx="7717350" cy="304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we show that something is an isotope? 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68300" lvl="0" marL="342900" marR="0" rtl="0" algn="l">
              <a:spcBef>
                <a:spcPts val="0"/>
              </a:spcBef>
              <a:buClr>
                <a:schemeClr val="dk1"/>
              </a:buClr>
              <a:buSzPts val="3600"/>
              <a:buFont typeface="Calibri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isotope is described by the name of the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the total number of its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neutrons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(atomic mass number).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Chlorine - 35 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(name - atomic mass number)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an ion? 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57200" y="1600200"/>
            <a:ext cx="80010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ion is an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has an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 charge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The charge can be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Ions have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numbers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pic>
        <p:nvPicPr>
          <p:cNvPr id="203" name="Shape 20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3112661"/>
            <a:ext cx="6781800" cy="372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matter?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0010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 is anything that has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It can be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liquid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pic>
        <p:nvPicPr>
          <p:cNvPr id="92" name="Shape 9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3232484"/>
            <a:ext cx="6286500" cy="2977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is an </a:t>
            </a: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ion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formed? 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600200"/>
            <a:ext cx="7620000" cy="153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93700" lvl="0" marL="342900" marR="0" rtl="0" algn="l">
              <a:spcBef>
                <a:spcPts val="0"/>
              </a:spcBef>
              <a:buClr>
                <a:schemeClr val="dk1"/>
              </a:buClr>
              <a:buSzPts val="3600"/>
              <a:buFont typeface="Calibri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ion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formed when an atom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gains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loses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one or more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pic>
        <p:nvPicPr>
          <p:cNvPr id="210" name="Shape 210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3276600"/>
            <a:ext cx="6781800" cy="29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we show that something is an ion?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342900" marR="0" rtl="0" algn="l">
              <a:spcBef>
                <a:spcPts val="0"/>
              </a:spcBef>
              <a:buClr>
                <a:schemeClr val="dk1"/>
              </a:buClr>
              <a:buSzPts val="4800"/>
              <a:buFont typeface="Calibri"/>
              <a:buChar char="•"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ion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described by its </a:t>
            </a: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(or symbol) and </a:t>
            </a: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charge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342900" marR="0" rtl="0" algn="l">
              <a:spcBef>
                <a:spcPts val="640"/>
              </a:spcBef>
              <a:buClr>
                <a:schemeClr val="dk1"/>
              </a:buClr>
              <a:buSzPts val="4800"/>
              <a:buFont typeface="Calibri"/>
              <a:buChar char="•"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Oxygen (-2) or O</a:t>
            </a:r>
            <a:r>
              <a:rPr b="0" baseline="3000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find the number of protons in an atom? 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44500" lvl="0" marL="342900" marR="0" rtl="0" algn="l">
              <a:spcBef>
                <a:spcPts val="0"/>
              </a:spcBef>
              <a:buClr>
                <a:schemeClr val="dk1"/>
              </a:buClr>
              <a:buSzPts val="4800"/>
              <a:buFont typeface="Calibri"/>
              <a:buChar char="•"/>
            </a:pP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 protons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Atomic #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(the number above the element’s symbol on the periodic table)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3200" y="3361475"/>
            <a:ext cx="4012375" cy="332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find the number of neutrons in an atom?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44500" lvl="0" marL="342900" marR="0" rtl="0" algn="l">
              <a:spcBef>
                <a:spcPts val="0"/>
              </a:spcBef>
              <a:buClr>
                <a:schemeClr val="dk1"/>
              </a:buClr>
              <a:buSzPts val="4800"/>
              <a:buFont typeface="Calibri"/>
              <a:buChar char="•"/>
            </a:pP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Atomic </a:t>
            </a:r>
            <a:r>
              <a:rPr b="1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</a:t>
            </a: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minus (-) the number of </a:t>
            </a: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0" name="Shape 2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3225" y="3181400"/>
            <a:ext cx="4204850" cy="348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find the number of electrons in an atom?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457200" y="1600200"/>
            <a:ext cx="8229600" cy="51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neutral atom, the #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</a:t>
            </a:r>
            <a:r>
              <a:rPr b="1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the number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(with a positive or negative charge), the number of electrons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the number of protons. To find the number of electrons, </a:t>
            </a:r>
            <a:r>
              <a:rPr b="1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subtract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charge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the number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atom has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 protons –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charge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# electrons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HOMEWORK: 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68300" lvl="0" marL="342900" marR="0" rtl="0" algn="l">
              <a:spcBef>
                <a:spcPts val="0"/>
              </a:spcBef>
              <a:buClr>
                <a:schemeClr val="dk1"/>
              </a:buClr>
              <a:buSzPts val="3600"/>
              <a:buFont typeface="Calibri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the practice problems at the end of the notes.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342900" marR="0" rtl="0" algn="l">
              <a:spcBef>
                <a:spcPts val="640"/>
              </a:spcBef>
              <a:buClr>
                <a:schemeClr val="dk1"/>
              </a:buClr>
              <a:buSzPts val="3600"/>
              <a:buFont typeface="Calibri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Chemistry Chapter 1 Vocabulary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an element?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1"/>
            <a:ext cx="83058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substance that is made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type. Each element is made of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type of atom. There are over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known naturally occurring elements. </a:t>
            </a:r>
          </a:p>
        </p:txBody>
      </p:sp>
      <p:pic>
        <p:nvPicPr>
          <p:cNvPr id="99" name="Shape 99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3124200"/>
            <a:ext cx="6172200" cy="36346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an atom?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smallest particle that makes up any type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All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made of atoms. Atoms are very very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pic>
        <p:nvPicPr>
          <p:cNvPr id="106" name="Shape 10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6918" y="1752600"/>
            <a:ext cx="4968081" cy="49680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67175" y="-8208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makes up an atom?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atom is made up of 3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charged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particles: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5150" lvl="1" marL="971550" marR="0" rtl="0" algn="l">
              <a:spcBef>
                <a:spcPts val="560"/>
              </a:spcBef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Protons—have a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(+) charge</a:t>
            </a:r>
          </a:p>
          <a:p>
            <a:pPr indent="-565150" lvl="1" marL="971550" marR="0" rtl="0" algn="l">
              <a:spcBef>
                <a:spcPts val="560"/>
              </a:spcBef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Neutrons—have 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(o) charge (think: neutral)</a:t>
            </a:r>
          </a:p>
          <a:p>
            <a:pPr indent="-565150" lvl="1" marL="971550" marR="0" rtl="0" algn="l">
              <a:spcBef>
                <a:spcPts val="560"/>
              </a:spcBef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Electrons—have a </a:t>
            </a: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</a:t>
            </a: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(-) charge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charged particles interact? 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Particles with the same type of charge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each other—they push away from each other.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Particles with different/opposite charges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attract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each other—they are drawn toward one another. (This is where the saying “opposites attract” came from.)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structure of an atom? 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600200"/>
            <a:ext cx="43434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neutrons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grouped together in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atom.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center of the atom is called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 move around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nucleus in what we call an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 cloud.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nucleus has an overall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charge (because it contains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protons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electron cloud has a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charge (because it contains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</p:txBody>
      </p:sp>
      <p:pic>
        <p:nvPicPr>
          <p:cNvPr id="125" name="Shape 12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1" y="1989931"/>
            <a:ext cx="4724400" cy="393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relationship between a proton and a neutron?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342900" marR="0" rtl="0" algn="l">
              <a:spcBef>
                <a:spcPts val="0"/>
              </a:spcBef>
              <a:buClr>
                <a:schemeClr val="dk1"/>
              </a:buClr>
              <a:buSzPts val="4800"/>
              <a:buFont typeface="Calibri"/>
              <a:buChar char="•"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b="0" i="0" lang="en-US" sz="48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neutron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has about the </a:t>
            </a:r>
            <a:r>
              <a:rPr b="1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 mass</a:t>
            </a: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</a:t>
            </a:r>
            <a:r>
              <a:rPr b="0" i="0" lang="en-US" sz="4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proton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342900" marR="0" rtl="0" algn="l">
              <a:spcBef>
                <a:spcPts val="0"/>
              </a:spcBef>
              <a:buClr>
                <a:schemeClr val="dk1"/>
              </a:buClr>
              <a:buSzPts val="4800"/>
              <a:buFont typeface="Calibri"/>
              <a:buChar char="•"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are grouped together in the </a:t>
            </a: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is an atom?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44500" lvl="0" marL="342900" marR="0" rtl="0" algn="l">
              <a:spcBef>
                <a:spcPts val="0"/>
              </a:spcBef>
              <a:buClr>
                <a:schemeClr val="dk1"/>
              </a:buClr>
              <a:buSzPts val="4800"/>
              <a:buFont typeface="Calibri"/>
              <a:buChar char="•"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 are extremely </a:t>
            </a: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342900" marR="0" rtl="0" algn="l">
              <a:spcBef>
                <a:spcPts val="0"/>
              </a:spcBef>
              <a:buClr>
                <a:schemeClr val="dk1"/>
              </a:buClr>
              <a:buSzPts val="4800"/>
              <a:buFont typeface="Calibri"/>
              <a:buChar char="•"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electron cloud is about </a:t>
            </a:r>
            <a:r>
              <a:rPr b="1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times the size of the </a:t>
            </a:r>
            <a:r>
              <a:rPr b="0" i="0" lang="en-US" sz="4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